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2"/>
  </p:sldMasterIdLst>
  <p:notesMasterIdLst>
    <p:notesMasterId r:id="rId25"/>
  </p:notesMasterIdLst>
  <p:sldIdLst>
    <p:sldId id="256" r:id="rId3"/>
    <p:sldId id="257" r:id="rId4"/>
    <p:sldId id="290" r:id="rId5"/>
    <p:sldId id="294" r:id="rId6"/>
    <p:sldId id="291" r:id="rId7"/>
    <p:sldId id="292" r:id="rId8"/>
    <p:sldId id="286" r:id="rId9"/>
    <p:sldId id="263" r:id="rId10"/>
    <p:sldId id="258" r:id="rId11"/>
    <p:sldId id="277" r:id="rId12"/>
    <p:sldId id="278" r:id="rId13"/>
    <p:sldId id="259" r:id="rId14"/>
    <p:sldId id="260" r:id="rId15"/>
    <p:sldId id="280" r:id="rId16"/>
    <p:sldId id="281" r:id="rId17"/>
    <p:sldId id="282" r:id="rId18"/>
    <p:sldId id="283" r:id="rId19"/>
    <p:sldId id="284" r:id="rId20"/>
    <p:sldId id="285" r:id="rId21"/>
    <p:sldId id="287" r:id="rId22"/>
    <p:sldId id="293" r:id="rId23"/>
    <p:sldId id="289" r:id="rId2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Yazar" initials="Y"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11B"/>
    <a:srgbClr val="232C12"/>
    <a:srgbClr val="CCCC00"/>
    <a:srgbClr val="6699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91437" autoAdjust="0"/>
  </p:normalViewPr>
  <p:slideViewPr>
    <p:cSldViewPr>
      <p:cViewPr varScale="1">
        <p:scale>
          <a:sx n="84" d="100"/>
          <a:sy n="84" d="100"/>
        </p:scale>
        <p:origin x="161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_rels/data22.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rgbClr val="232C12"/>
        </a:solidFill>
      </dgm:spPr>
      <dgm:t>
        <a:bodyPr lIns="73152" tIns="274320" rIns="73152" anchor="ctr"/>
        <a:lstStyle/>
        <a:p>
          <a:pPr algn="ctr">
            <a:lnSpc>
              <a:spcPct val="150000"/>
            </a:lnSpc>
          </a:pPr>
          <a:r>
            <a:rPr lang="en-US" sz="1700" b="1" dirty="0" smtClean="0">
              <a:latin typeface="Corbel" pitchFamily="34" charset="0"/>
            </a:rPr>
            <a:t>Legislation and National Policies</a:t>
          </a:r>
          <a:endParaRPr lang="en-US" sz="1700" b="1" dirty="0">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5DD0A7D4-5781-4819-AF33-C5CE25A2D297}">
      <dgm:prSet phldrT="[Text]" custT="1"/>
      <dgm:spPr>
        <a:solidFill>
          <a:srgbClr val="34411B"/>
        </a:solidFill>
      </dgm:spPr>
      <dgm:t>
        <a:bodyPr lIns="73152" tIns="274320" rIns="73152" anchor="ctr"/>
        <a:lstStyle/>
        <a:p>
          <a:pPr algn="ctr">
            <a:lnSpc>
              <a:spcPct val="150000"/>
            </a:lnSpc>
          </a:pPr>
          <a:r>
            <a:rPr lang="en-US" sz="1700" b="1" dirty="0" smtClean="0">
              <a:latin typeface="Corbel" pitchFamily="34" charset="0"/>
            </a:rPr>
            <a:t>Older Persons and Development</a:t>
          </a:r>
          <a:endParaRPr lang="en-US" sz="1700" b="1" dirty="0">
            <a:latin typeface="Corbel" pitchFamily="34" charset="0"/>
          </a:endParaRPr>
        </a:p>
      </dgm:t>
    </dgm:pt>
    <dgm:pt modelId="{05B7C26E-C389-4346-849B-05526EF2C457}" type="parTrans" cxnId="{7417CC53-98FE-43F4-BF56-8508FB7DA803}">
      <dgm:prSet/>
      <dgm:spPr/>
      <dgm:t>
        <a:bodyPr/>
        <a:lstStyle/>
        <a:p>
          <a:endParaRPr lang="en-US"/>
        </a:p>
      </dgm:t>
    </dgm:pt>
    <dgm:pt modelId="{FD53903F-8A86-4D24-917A-36748269F973}" type="sibTrans" cxnId="{7417CC53-98FE-43F4-BF56-8508FB7DA803}">
      <dgm:prSet/>
      <dgm:spPr/>
      <dgm:t>
        <a:bodyPr/>
        <a:lstStyle/>
        <a:p>
          <a:endParaRPr lang="en-US"/>
        </a:p>
      </dgm:t>
    </dgm:pt>
    <dgm:pt modelId="{77AF15ED-F058-4A0B-B979-9880C6062DF0}">
      <dgm:prSet phldrT="[Text]" custT="1"/>
      <dgm:spPr>
        <a:solidFill>
          <a:schemeClr val="accent3">
            <a:lumMod val="50000"/>
          </a:schemeClr>
        </a:solidFill>
      </dgm:spPr>
      <dgm:t>
        <a:bodyPr lIns="73152" tIns="274320" rIns="73152" anchor="ctr"/>
        <a:lstStyle/>
        <a:p>
          <a:pPr algn="ctr">
            <a:lnSpc>
              <a:spcPct val="150000"/>
            </a:lnSpc>
          </a:pPr>
          <a:r>
            <a:rPr lang="tr-TR" sz="1700" b="1" dirty="0" err="1" smtClean="0">
              <a:latin typeface="Corbel" pitchFamily="34" charset="0"/>
            </a:rPr>
            <a:t>Enhancing</a:t>
          </a:r>
          <a:r>
            <a:rPr lang="en-US" sz="1700" b="1" dirty="0" smtClean="0">
              <a:latin typeface="Corbel" pitchFamily="34" charset="0"/>
            </a:rPr>
            <a:t> Health and Well-Being in Old Age </a:t>
          </a:r>
          <a:endParaRPr lang="en-US" sz="1700" b="1" dirty="0">
            <a:latin typeface="Corbel" pitchFamily="34" charset="0"/>
          </a:endParaRPr>
        </a:p>
      </dgm:t>
    </dgm:pt>
    <dgm:pt modelId="{0DF2CDB2-0880-4047-8447-A17EAE7580E4}" type="parTrans" cxnId="{CD3B69F4-72CF-49E2-8926-8FD63E771977}">
      <dgm:prSet/>
      <dgm:spPr/>
      <dgm:t>
        <a:bodyPr/>
        <a:lstStyle/>
        <a:p>
          <a:endParaRPr lang="en-US"/>
        </a:p>
      </dgm:t>
    </dgm:pt>
    <dgm:pt modelId="{E3B236AA-E864-46E4-BC91-F2D73633FEA4}" type="sibTrans" cxnId="{CD3B69F4-72CF-49E2-8926-8FD63E771977}">
      <dgm:prSet/>
      <dgm:spPr/>
      <dgm:t>
        <a:bodyPr/>
        <a:lstStyle/>
        <a:p>
          <a:endParaRPr lang="en-US"/>
        </a:p>
      </dgm:t>
    </dgm:pt>
    <dgm:pt modelId="{5DF8D196-4D3D-4940-9F32-682169997D7A}">
      <dgm:prSet phldrT="[Text]" custT="1"/>
      <dgm:spPr>
        <a:solidFill>
          <a:schemeClr val="accent3">
            <a:lumMod val="75000"/>
          </a:schemeClr>
        </a:solidFill>
      </dgm:spPr>
      <dgm:t>
        <a:bodyPr lIns="73152" tIns="274320" rIns="73152" anchor="ctr"/>
        <a:lstStyle/>
        <a:p>
          <a:pPr algn="ctr">
            <a:lnSpc>
              <a:spcPct val="150000"/>
            </a:lnSpc>
          </a:pPr>
          <a:r>
            <a:rPr lang="tr-TR" sz="1700" b="1" dirty="0" err="1" smtClean="0">
              <a:latin typeface="Corbel" pitchFamily="34" charset="0"/>
            </a:rPr>
            <a:t>Secured</a:t>
          </a:r>
          <a:r>
            <a:rPr lang="tr-TR" sz="1700" b="1" dirty="0" smtClean="0">
              <a:latin typeface="Corbel" pitchFamily="34" charset="0"/>
            </a:rPr>
            <a:t>, </a:t>
          </a:r>
          <a:r>
            <a:rPr lang="tr-TR" sz="1700" b="1" dirty="0" err="1" smtClean="0">
              <a:latin typeface="Corbel" pitchFamily="34" charset="0"/>
            </a:rPr>
            <a:t>Facilitating</a:t>
          </a:r>
          <a:r>
            <a:rPr lang="tr-TR" sz="1700" b="1" dirty="0" smtClean="0">
              <a:latin typeface="Corbel" pitchFamily="34" charset="0"/>
            </a:rPr>
            <a:t> </a:t>
          </a:r>
          <a:r>
            <a:rPr lang="en-US" sz="1700" b="1" dirty="0" smtClean="0">
              <a:latin typeface="Corbel" pitchFamily="34" charset="0"/>
            </a:rPr>
            <a:t>and Supportive Environments</a:t>
          </a:r>
          <a:endParaRPr lang="en-US" sz="1700" b="1" dirty="0">
            <a:latin typeface="Corbel" pitchFamily="34" charset="0"/>
          </a:endParaRPr>
        </a:p>
      </dgm:t>
    </dgm:pt>
    <dgm:pt modelId="{51CE1848-AB2A-4E28-8CF5-8442E546E0C5}" type="parTrans" cxnId="{B9B85342-AC50-4E97-8E9E-2FD870B1E881}">
      <dgm:prSet/>
      <dgm:spPr/>
      <dgm:t>
        <a:bodyPr/>
        <a:lstStyle/>
        <a:p>
          <a:endParaRPr lang="en-US"/>
        </a:p>
      </dgm:t>
    </dgm:pt>
    <dgm:pt modelId="{90C1E242-23BD-452C-B222-DCFA2D4DAE3B}" type="sibTrans" cxnId="{B9B85342-AC50-4E97-8E9E-2FD870B1E881}">
      <dgm:prSet/>
      <dgm:spPr/>
      <dgm:t>
        <a:bodyPr/>
        <a:lstStyle/>
        <a:p>
          <a:endParaRPr lang="en-US"/>
        </a:p>
      </dgm:t>
    </dgm:pt>
    <dgm:pt modelId="{C20F2834-7A4B-463C-ABDE-12FFE93933A3}">
      <dgm:prSet phldrT="[Text]" custT="1"/>
      <dgm:spPr>
        <a:solidFill>
          <a:schemeClr val="accent3">
            <a:lumMod val="60000"/>
            <a:lumOff val="40000"/>
          </a:schemeClr>
        </a:solidFill>
      </dgm:spPr>
      <dgm:t>
        <a:bodyPr lIns="73152" tIns="274320" rIns="73152" anchor="ctr"/>
        <a:lstStyle/>
        <a:p>
          <a:pPr algn="ctr">
            <a:lnSpc>
              <a:spcPct val="150000"/>
            </a:lnSpc>
          </a:pPr>
          <a:r>
            <a:rPr lang="en-US" sz="1700" b="1" dirty="0" smtClean="0">
              <a:latin typeface="Corbel" pitchFamily="34" charset="0"/>
            </a:rPr>
            <a:t>Reflections</a:t>
          </a:r>
          <a:endParaRPr lang="en-US" sz="1700" b="1" dirty="0">
            <a:latin typeface="Corbel" pitchFamily="34" charset="0"/>
          </a:endParaRPr>
        </a:p>
      </dgm:t>
    </dgm:pt>
    <dgm:pt modelId="{BCFE97E8-F389-4CB9-AF67-54F99688D24C}" type="parTrans" cxnId="{4C839C11-576D-4F8B-A506-F28B1DFFF881}">
      <dgm:prSet/>
      <dgm:spPr/>
      <dgm:t>
        <a:bodyPr/>
        <a:lstStyle/>
        <a:p>
          <a:endParaRPr lang="en-US"/>
        </a:p>
      </dgm:t>
    </dgm:pt>
    <dgm:pt modelId="{CAE5F0D1-5C6A-4BF8-ACC0-DB67084C99C7}" type="sibTrans" cxnId="{4C839C11-576D-4F8B-A506-F28B1DFFF881}">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bg1">
            <a:lumMod val="65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5" custScaleX="2000000">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5"/>
      <dgm:spPr/>
    </dgm:pt>
    <dgm:pt modelId="{C43EB61A-2E04-409F-8F87-79F190ED3CE0}" type="pres">
      <dgm:prSet presAssocID="{476E4177-EF8D-419E-AB8A-93E66CC82482}" presName="imagNode" presStyleLbl="fgImgPlace1" presStyleIdx="0" presStyleCnt="5" custScaleX="2000000" custScaleY="98485" custLinFactNeighborX="-37556" custLinFactNeighborY="1894"/>
      <dgm:spPr>
        <a:blipFill rotWithShape="1">
          <a:blip xmlns:r="http://schemas.openxmlformats.org/officeDocument/2006/relationships" r:embed="rId1"/>
          <a:stretch>
            <a:fillRect/>
          </a:stretch>
        </a:blipFill>
      </dgm:spPr>
    </dgm:pt>
    <dgm:pt modelId="{3DB5F289-A8C3-40D5-8393-8636D9BFFD29}" type="pres">
      <dgm:prSet presAssocID="{A91F7A1B-DD1E-4B26-839C-2A5EF0A403AD}" presName="sibTrans" presStyleLbl="sibTrans2D1" presStyleIdx="0" presStyleCnt="0"/>
      <dgm:spPr/>
      <dgm:t>
        <a:bodyPr/>
        <a:lstStyle/>
        <a:p>
          <a:endParaRPr lang="en-US"/>
        </a:p>
      </dgm:t>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1" presStyleCnt="5" custScaleX="2000000">
        <dgm:presLayoutVars>
          <dgm:bulletEnabled val="1"/>
        </dgm:presLayoutVars>
      </dgm:prSet>
      <dgm:spPr/>
      <dgm:t>
        <a:bodyPr/>
        <a:lstStyle/>
        <a:p>
          <a:endParaRPr lang="en-US"/>
        </a:p>
      </dgm:t>
    </dgm:pt>
    <dgm:pt modelId="{BBFA0B92-8C45-4EAA-A200-A78384D846A7}" type="pres">
      <dgm:prSet presAssocID="{5DD0A7D4-5781-4819-AF33-C5CE25A2D297}" presName="invisiNode" presStyleLbl="node1" presStyleIdx="1" presStyleCnt="5"/>
      <dgm:spPr/>
    </dgm:pt>
    <dgm:pt modelId="{BF646D7A-C7D0-4489-A68F-61F32B7DB0C6}" type="pres">
      <dgm:prSet presAssocID="{5DD0A7D4-5781-4819-AF33-C5CE25A2D297}" presName="imagNode" presStyleLbl="fgImgPlace1" presStyleIdx="1" presStyleCnt="5" custScaleX="2000000"/>
      <dgm:spPr>
        <a:blipFill rotWithShape="1">
          <a:blip xmlns:r="http://schemas.openxmlformats.org/officeDocument/2006/relationships" r:embed="rId2"/>
          <a:stretch>
            <a:fillRect/>
          </a:stretch>
        </a:blipFill>
      </dgm:spPr>
    </dgm:pt>
    <dgm:pt modelId="{CAAEED2F-AC44-4514-84C2-160FDC42F579}" type="pres">
      <dgm:prSet presAssocID="{FD53903F-8A86-4D24-917A-36748269F973}" presName="sibTrans" presStyleLbl="sibTrans2D1" presStyleIdx="0" presStyleCnt="0"/>
      <dgm:spPr/>
      <dgm:t>
        <a:bodyPr/>
        <a:lstStyle/>
        <a:p>
          <a:endParaRPr lang="en-US"/>
        </a:p>
      </dgm:t>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2" presStyleCnt="5" custScaleX="2000000">
        <dgm:presLayoutVars>
          <dgm:bulletEnabled val="1"/>
        </dgm:presLayoutVars>
      </dgm:prSet>
      <dgm:spPr/>
      <dgm:t>
        <a:bodyPr/>
        <a:lstStyle/>
        <a:p>
          <a:endParaRPr lang="en-US"/>
        </a:p>
      </dgm:t>
    </dgm:pt>
    <dgm:pt modelId="{9666B65F-B8AB-44AD-8F33-AF566667E781}" type="pres">
      <dgm:prSet presAssocID="{77AF15ED-F058-4A0B-B979-9880C6062DF0}" presName="invisiNode" presStyleLbl="node1" presStyleIdx="2" presStyleCnt="5"/>
      <dgm:spPr/>
    </dgm:pt>
    <dgm:pt modelId="{41BC1ABA-1F87-4B1E-94EC-41724CD12655}" type="pres">
      <dgm:prSet presAssocID="{77AF15ED-F058-4A0B-B979-9880C6062DF0}" presName="imagNode" presStyleLbl="fgImgPlace1" presStyleIdx="2" presStyleCnt="5" custScaleX="2000000"/>
      <dgm:spPr>
        <a:blipFill rotWithShape="1">
          <a:blip xmlns:r="http://schemas.openxmlformats.org/officeDocument/2006/relationships" r:embed="rId3"/>
          <a:stretch>
            <a:fillRect/>
          </a:stretch>
        </a:blipFill>
      </dgm:spPr>
    </dgm:pt>
    <dgm:pt modelId="{A9D6457D-CBBF-4A28-8C38-C3F75EA43CF1}" type="pres">
      <dgm:prSet presAssocID="{E3B236AA-E864-46E4-BC91-F2D73633FEA4}" presName="sibTrans" presStyleLbl="sibTrans2D1" presStyleIdx="0" presStyleCnt="0"/>
      <dgm:spPr/>
      <dgm:t>
        <a:bodyPr/>
        <a:lstStyle/>
        <a:p>
          <a:endParaRPr lang="en-US"/>
        </a:p>
      </dgm:t>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3" presStyleCnt="5" custScaleX="2000000">
        <dgm:presLayoutVars>
          <dgm:bulletEnabled val="1"/>
        </dgm:presLayoutVars>
      </dgm:prSet>
      <dgm:spPr/>
      <dgm:t>
        <a:bodyPr/>
        <a:lstStyle/>
        <a:p>
          <a:endParaRPr lang="en-US"/>
        </a:p>
      </dgm:t>
    </dgm:pt>
    <dgm:pt modelId="{928528D1-DD5F-4687-9BFE-878C43D23D5D}" type="pres">
      <dgm:prSet presAssocID="{5DF8D196-4D3D-4940-9F32-682169997D7A}" presName="invisiNode" presStyleLbl="node1" presStyleIdx="3" presStyleCnt="5"/>
      <dgm:spPr/>
    </dgm:pt>
    <dgm:pt modelId="{D88C7409-AB93-4FE3-A61D-F51EE8A4B008}" type="pres">
      <dgm:prSet presAssocID="{5DF8D196-4D3D-4940-9F32-682169997D7A}" presName="imagNode" presStyleLbl="fgImgPlace1" presStyleIdx="3" presStyleCnt="5" custScaleX="2000000"/>
      <dgm:spPr>
        <a:blipFill rotWithShape="1">
          <a:blip xmlns:r="http://schemas.openxmlformats.org/officeDocument/2006/relationships" r:embed="rId4"/>
          <a:stretch>
            <a:fillRect/>
          </a:stretch>
        </a:blipFill>
      </dgm:spPr>
    </dgm:pt>
    <dgm:pt modelId="{CA6E58D0-F06D-4082-9183-0F2955E6C631}" type="pres">
      <dgm:prSet presAssocID="{90C1E242-23BD-452C-B222-DCFA2D4DAE3B}" presName="sibTrans" presStyleLbl="sibTrans2D1" presStyleIdx="0" presStyleCnt="0"/>
      <dgm:spPr/>
      <dgm:t>
        <a:bodyPr/>
        <a:lstStyle/>
        <a:p>
          <a:endParaRPr lang="en-US"/>
        </a:p>
      </dgm:t>
    </dgm:pt>
    <dgm:pt modelId="{8AC8F713-1879-4B70-BB31-C5C195E24471}" type="pres">
      <dgm:prSet presAssocID="{C20F2834-7A4B-463C-ABDE-12FFE93933A3}" presName="compNode" presStyleCnt="0"/>
      <dgm:spPr/>
    </dgm:pt>
    <dgm:pt modelId="{9B706799-997B-4F74-B652-58B58A51EA58}" type="pres">
      <dgm:prSet presAssocID="{C20F2834-7A4B-463C-ABDE-12FFE93933A3}" presName="node" presStyleLbl="node1" presStyleIdx="4" presStyleCnt="5" custScaleX="2000000">
        <dgm:presLayoutVars>
          <dgm:bulletEnabled val="1"/>
        </dgm:presLayoutVars>
      </dgm:prSet>
      <dgm:spPr/>
      <dgm:t>
        <a:bodyPr/>
        <a:lstStyle/>
        <a:p>
          <a:endParaRPr lang="en-US"/>
        </a:p>
      </dgm:t>
    </dgm:pt>
    <dgm:pt modelId="{AF8C36F4-A127-4733-8CAC-70994BB842F2}" type="pres">
      <dgm:prSet presAssocID="{C20F2834-7A4B-463C-ABDE-12FFE93933A3}" presName="invisiNode" presStyleLbl="node1" presStyleIdx="4" presStyleCnt="5"/>
      <dgm:spPr/>
    </dgm:pt>
    <dgm:pt modelId="{B68F94D2-D73D-420A-802B-DFDC9BE4ED4C}" type="pres">
      <dgm:prSet presAssocID="{C20F2834-7A4B-463C-ABDE-12FFE93933A3}" presName="imagNode" presStyleLbl="fgImgPlace1" presStyleIdx="4" presStyleCnt="5" custScaleX="2000000"/>
      <dgm:spPr>
        <a:blipFill rotWithShape="1">
          <a:blip xmlns:r="http://schemas.openxmlformats.org/officeDocument/2006/relationships" r:embed="rId5"/>
          <a:stretch>
            <a:fillRect/>
          </a:stretch>
        </a:blipFill>
      </dgm:spPr>
    </dgm:pt>
  </dgm:ptLst>
  <dgm:cxnLst>
    <dgm:cxn modelId="{7417CC53-98FE-43F4-BF56-8508FB7DA803}" srcId="{AA690160-D328-4B69-A035-90D3C82FA0A6}" destId="{5DD0A7D4-5781-4819-AF33-C5CE25A2D297}" srcOrd="1" destOrd="0" parTransId="{05B7C26E-C389-4346-849B-05526EF2C457}" sibTransId="{FD53903F-8A86-4D24-917A-36748269F973}"/>
    <dgm:cxn modelId="{CD3B69F4-72CF-49E2-8926-8FD63E771977}" srcId="{AA690160-D328-4B69-A035-90D3C82FA0A6}" destId="{77AF15ED-F058-4A0B-B979-9880C6062DF0}" srcOrd="2" destOrd="0" parTransId="{0DF2CDB2-0880-4047-8447-A17EAE7580E4}" sibTransId="{E3B236AA-E864-46E4-BC91-F2D73633FEA4}"/>
    <dgm:cxn modelId="{4C839C11-576D-4F8B-A506-F28B1DFFF881}" srcId="{AA690160-D328-4B69-A035-90D3C82FA0A6}" destId="{C20F2834-7A4B-463C-ABDE-12FFE93933A3}" srcOrd="4" destOrd="0" parTransId="{BCFE97E8-F389-4CB9-AF67-54F99688D24C}" sibTransId="{CAE5F0D1-5C6A-4BF8-ACC0-DB67084C99C7}"/>
    <dgm:cxn modelId="{D82F44E0-3E3D-4945-B44D-E0989771C1DC}" type="presOf" srcId="{5DF8D196-4D3D-4940-9F32-682169997D7A}" destId="{87B5BDBA-3C7A-41F1-8C33-F13937A84B36}" srcOrd="0" destOrd="0" presId="urn:microsoft.com/office/officeart/2005/8/layout/pList2#1"/>
    <dgm:cxn modelId="{D6C2B20E-D8EE-4EC0-8F0F-74659E9D7331}" type="presOf" srcId="{5DD0A7D4-5781-4819-AF33-C5CE25A2D297}" destId="{E4B0666F-2CF1-4C21-A251-46E6EBFF7C1D}" srcOrd="0" destOrd="0" presId="urn:microsoft.com/office/officeart/2005/8/layout/pList2#1"/>
    <dgm:cxn modelId="{7646E28E-46FE-4619-A40D-8223AB09BDDF}" type="presOf" srcId="{E3B236AA-E864-46E4-BC91-F2D73633FEA4}" destId="{A9D6457D-CBBF-4A28-8C38-C3F75EA43CF1}" srcOrd="0" destOrd="0" presId="urn:microsoft.com/office/officeart/2005/8/layout/pList2#1"/>
    <dgm:cxn modelId="{B9B85342-AC50-4E97-8E9E-2FD870B1E881}" srcId="{AA690160-D328-4B69-A035-90D3C82FA0A6}" destId="{5DF8D196-4D3D-4940-9F32-682169997D7A}" srcOrd="3" destOrd="0" parTransId="{51CE1848-AB2A-4E28-8CF5-8442E546E0C5}" sibTransId="{90C1E242-23BD-452C-B222-DCFA2D4DAE3B}"/>
    <dgm:cxn modelId="{2E4EDC28-B07B-4C37-B240-91344E6AC168}" type="presOf" srcId="{90C1E242-23BD-452C-B222-DCFA2D4DAE3B}" destId="{CA6E58D0-F06D-4082-9183-0F2955E6C631}" srcOrd="0" destOrd="0" presId="urn:microsoft.com/office/officeart/2005/8/layout/pList2#1"/>
    <dgm:cxn modelId="{6A4F3537-CF94-47D1-ABA7-58AF37683953}" type="presOf" srcId="{77AF15ED-F058-4A0B-B979-9880C6062DF0}" destId="{5284ED54-4761-44DA-8086-D5FD397A1C95}" srcOrd="0" destOrd="0" presId="urn:microsoft.com/office/officeart/2005/8/layout/pList2#1"/>
    <dgm:cxn modelId="{6CF0D760-DBF8-468A-A195-C86CFD4C4AF6}" type="presOf" srcId="{C20F2834-7A4B-463C-ABDE-12FFE93933A3}" destId="{9B706799-997B-4F74-B652-58B58A51EA58}"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114D0FE8-F9D9-4BD0-9EBB-6F3E7E326AA9}" type="presOf" srcId="{A91F7A1B-DD1E-4B26-839C-2A5EF0A403AD}" destId="{3DB5F289-A8C3-40D5-8393-8636D9BFFD29}" srcOrd="0" destOrd="0" presId="urn:microsoft.com/office/officeart/2005/8/layout/pList2#1"/>
    <dgm:cxn modelId="{A22C2BFB-4080-48EB-A16D-3776A5A58E4A}" type="presOf" srcId="{FD53903F-8A86-4D24-917A-36748269F973}" destId="{CAAEED2F-AC44-4514-84C2-160FDC42F579}" srcOrd="0" destOrd="0" presId="urn:microsoft.com/office/officeart/2005/8/layout/pList2#1"/>
    <dgm:cxn modelId="{9D2D6E57-4563-4E9D-B64C-4CC5CA52CD21}" type="presOf" srcId="{AA690160-D328-4B69-A035-90D3C82FA0A6}" destId="{9E4DC8AD-1AC7-4E53-B32C-25202AFDB195}" srcOrd="0" destOrd="0" presId="urn:microsoft.com/office/officeart/2005/8/layout/pList2#1"/>
    <dgm:cxn modelId="{F4BF0727-3CCF-4669-A4BD-891E0BFB8EE4}" type="presOf" srcId="{476E4177-EF8D-419E-AB8A-93E66CC82482}" destId="{2572025E-E8B8-4F94-94D0-DC22D7F762FB}" srcOrd="0" destOrd="0" presId="urn:microsoft.com/office/officeart/2005/8/layout/pList2#1"/>
    <dgm:cxn modelId="{9BF6F6B0-BEB4-49F1-924E-275E9EBD4217}" type="presParOf" srcId="{9E4DC8AD-1AC7-4E53-B32C-25202AFDB195}" destId="{ACBF4AF3-FAB8-444C-81AB-52C89640E279}" srcOrd="0" destOrd="0" presId="urn:microsoft.com/office/officeart/2005/8/layout/pList2#1"/>
    <dgm:cxn modelId="{84171304-7FF2-4994-9F0C-39B3B49D5C7D}" type="presParOf" srcId="{9E4DC8AD-1AC7-4E53-B32C-25202AFDB195}" destId="{78248EF9-FFBB-4EB0-94C4-16A1D0A1A170}" srcOrd="1" destOrd="0" presId="urn:microsoft.com/office/officeart/2005/8/layout/pList2#1"/>
    <dgm:cxn modelId="{2EAAFD75-AF37-4B50-A287-9EF102E9E495}" type="presParOf" srcId="{78248EF9-FFBB-4EB0-94C4-16A1D0A1A170}" destId="{CC8831C0-DF59-484B-83B2-A708366B3EB6}" srcOrd="0" destOrd="0" presId="urn:microsoft.com/office/officeart/2005/8/layout/pList2#1"/>
    <dgm:cxn modelId="{0CE73E52-A51A-4C10-8992-7996BA1807E0}" type="presParOf" srcId="{CC8831C0-DF59-484B-83B2-A708366B3EB6}" destId="{2572025E-E8B8-4F94-94D0-DC22D7F762FB}" srcOrd="0" destOrd="0" presId="urn:microsoft.com/office/officeart/2005/8/layout/pList2#1"/>
    <dgm:cxn modelId="{8ECB9AD0-C7CF-4C1E-85A6-5A75A2C93A65}" type="presParOf" srcId="{CC8831C0-DF59-484B-83B2-A708366B3EB6}" destId="{2E2B4276-DB06-4C66-80FF-919CDE10A5FE}" srcOrd="1" destOrd="0" presId="urn:microsoft.com/office/officeart/2005/8/layout/pList2#1"/>
    <dgm:cxn modelId="{DD2108F8-5767-4374-AEC6-71123F2150BC}" type="presParOf" srcId="{CC8831C0-DF59-484B-83B2-A708366B3EB6}" destId="{C43EB61A-2E04-409F-8F87-79F190ED3CE0}" srcOrd="2" destOrd="0" presId="urn:microsoft.com/office/officeart/2005/8/layout/pList2#1"/>
    <dgm:cxn modelId="{28E950C9-757B-4363-9952-94547141B46C}" type="presParOf" srcId="{78248EF9-FFBB-4EB0-94C4-16A1D0A1A170}" destId="{3DB5F289-A8C3-40D5-8393-8636D9BFFD29}" srcOrd="1" destOrd="0" presId="urn:microsoft.com/office/officeart/2005/8/layout/pList2#1"/>
    <dgm:cxn modelId="{EA568BDF-2F77-4A97-B7B3-64BAC2B1A245}" type="presParOf" srcId="{78248EF9-FFBB-4EB0-94C4-16A1D0A1A170}" destId="{0C509E44-86D3-42D8-94FF-9B9788BAB857}" srcOrd="2" destOrd="0" presId="urn:microsoft.com/office/officeart/2005/8/layout/pList2#1"/>
    <dgm:cxn modelId="{1995A220-FDCC-49B1-AA51-3AABC75D0F44}" type="presParOf" srcId="{0C509E44-86D3-42D8-94FF-9B9788BAB857}" destId="{E4B0666F-2CF1-4C21-A251-46E6EBFF7C1D}" srcOrd="0" destOrd="0" presId="urn:microsoft.com/office/officeart/2005/8/layout/pList2#1"/>
    <dgm:cxn modelId="{F45B8C2F-85ED-4548-BB51-BD0B12D4AAD4}" type="presParOf" srcId="{0C509E44-86D3-42D8-94FF-9B9788BAB857}" destId="{BBFA0B92-8C45-4EAA-A200-A78384D846A7}" srcOrd="1" destOrd="0" presId="urn:microsoft.com/office/officeart/2005/8/layout/pList2#1"/>
    <dgm:cxn modelId="{2326CB72-CA4C-4D8D-92D7-C22178014557}" type="presParOf" srcId="{0C509E44-86D3-42D8-94FF-9B9788BAB857}" destId="{BF646D7A-C7D0-4489-A68F-61F32B7DB0C6}" srcOrd="2" destOrd="0" presId="urn:microsoft.com/office/officeart/2005/8/layout/pList2#1"/>
    <dgm:cxn modelId="{F78741FD-E94F-4C03-B4D6-84E5777A94D5}" type="presParOf" srcId="{78248EF9-FFBB-4EB0-94C4-16A1D0A1A170}" destId="{CAAEED2F-AC44-4514-84C2-160FDC42F579}" srcOrd="3" destOrd="0" presId="urn:microsoft.com/office/officeart/2005/8/layout/pList2#1"/>
    <dgm:cxn modelId="{4135BFAA-D0BA-447A-B014-C8AF0B493813}" type="presParOf" srcId="{78248EF9-FFBB-4EB0-94C4-16A1D0A1A170}" destId="{3617A269-0CD9-4948-9932-FA1AD12DE27E}" srcOrd="4" destOrd="0" presId="urn:microsoft.com/office/officeart/2005/8/layout/pList2#1"/>
    <dgm:cxn modelId="{35644B62-CEB3-4E1C-8E54-06F6FFF4CDF4}" type="presParOf" srcId="{3617A269-0CD9-4948-9932-FA1AD12DE27E}" destId="{5284ED54-4761-44DA-8086-D5FD397A1C95}" srcOrd="0" destOrd="0" presId="urn:microsoft.com/office/officeart/2005/8/layout/pList2#1"/>
    <dgm:cxn modelId="{E6014D90-8E5C-4F62-A1B2-E7BC9921C5AE}" type="presParOf" srcId="{3617A269-0CD9-4948-9932-FA1AD12DE27E}" destId="{9666B65F-B8AB-44AD-8F33-AF566667E781}" srcOrd="1" destOrd="0" presId="urn:microsoft.com/office/officeart/2005/8/layout/pList2#1"/>
    <dgm:cxn modelId="{E3F64436-9A93-445E-9422-B118E769FDCB}" type="presParOf" srcId="{3617A269-0CD9-4948-9932-FA1AD12DE27E}" destId="{41BC1ABA-1F87-4B1E-94EC-41724CD12655}" srcOrd="2" destOrd="0" presId="urn:microsoft.com/office/officeart/2005/8/layout/pList2#1"/>
    <dgm:cxn modelId="{3F41925C-F284-4B48-AB06-93C11AD20C1D}" type="presParOf" srcId="{78248EF9-FFBB-4EB0-94C4-16A1D0A1A170}" destId="{A9D6457D-CBBF-4A28-8C38-C3F75EA43CF1}" srcOrd="5" destOrd="0" presId="urn:microsoft.com/office/officeart/2005/8/layout/pList2#1"/>
    <dgm:cxn modelId="{CE48AF1F-081C-48D9-BCC5-24881243CD1D}" type="presParOf" srcId="{78248EF9-FFBB-4EB0-94C4-16A1D0A1A170}" destId="{CDFA4098-C274-4C84-9513-F0698696D98A}" srcOrd="6" destOrd="0" presId="urn:microsoft.com/office/officeart/2005/8/layout/pList2#1"/>
    <dgm:cxn modelId="{F16D78A1-2D52-4CA6-8799-14964B5E1E1D}" type="presParOf" srcId="{CDFA4098-C274-4C84-9513-F0698696D98A}" destId="{87B5BDBA-3C7A-41F1-8C33-F13937A84B36}" srcOrd="0" destOrd="0" presId="urn:microsoft.com/office/officeart/2005/8/layout/pList2#1"/>
    <dgm:cxn modelId="{4AD916A2-F505-4061-AA3F-CCE585FD5819}" type="presParOf" srcId="{CDFA4098-C274-4C84-9513-F0698696D98A}" destId="{928528D1-DD5F-4687-9BFE-878C43D23D5D}" srcOrd="1" destOrd="0" presId="urn:microsoft.com/office/officeart/2005/8/layout/pList2#1"/>
    <dgm:cxn modelId="{9E24D239-5AFC-4068-88EE-3B66C7B774AE}" type="presParOf" srcId="{CDFA4098-C274-4C84-9513-F0698696D98A}" destId="{D88C7409-AB93-4FE3-A61D-F51EE8A4B008}" srcOrd="2" destOrd="0" presId="urn:microsoft.com/office/officeart/2005/8/layout/pList2#1"/>
    <dgm:cxn modelId="{D16396F8-6D43-42C7-8837-D36E8CD94412}" type="presParOf" srcId="{78248EF9-FFBB-4EB0-94C4-16A1D0A1A170}" destId="{CA6E58D0-F06D-4082-9183-0F2955E6C631}" srcOrd="7" destOrd="0" presId="urn:microsoft.com/office/officeart/2005/8/layout/pList2#1"/>
    <dgm:cxn modelId="{43C31E3B-4290-41C3-8AE9-F98891C8D5D9}" type="presParOf" srcId="{78248EF9-FFBB-4EB0-94C4-16A1D0A1A170}" destId="{8AC8F713-1879-4B70-BB31-C5C195E24471}" srcOrd="8" destOrd="0" presId="urn:microsoft.com/office/officeart/2005/8/layout/pList2#1"/>
    <dgm:cxn modelId="{0CD61CF8-F0B5-4BAF-A625-C7DA6315C09F}" type="presParOf" srcId="{8AC8F713-1879-4B70-BB31-C5C195E24471}" destId="{9B706799-997B-4F74-B652-58B58A51EA58}" srcOrd="0" destOrd="0" presId="urn:microsoft.com/office/officeart/2005/8/layout/pList2#1"/>
    <dgm:cxn modelId="{5AC6560F-68C4-46FE-A491-3CFF3B045368}" type="presParOf" srcId="{8AC8F713-1879-4B70-BB31-C5C195E24471}" destId="{AF8C36F4-A127-4733-8CAC-70994BB842F2}" srcOrd="1" destOrd="0" presId="urn:microsoft.com/office/officeart/2005/8/layout/pList2#1"/>
    <dgm:cxn modelId="{177AF293-275E-4907-B258-2281FD4CCD6D}" type="presParOf" srcId="{8AC8F713-1879-4B70-BB31-C5C195E24471}" destId="{B68F94D2-D73D-420A-802B-DFDC9BE4ED4C}"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rgbClr val="34411B"/>
        </a:solidFill>
      </dgm:spPr>
      <dgm:t>
        <a:bodyPr lIns="73152" tIns="274320" rIns="73152"/>
        <a:lstStyle/>
        <a:p>
          <a:pPr algn="ctr"/>
          <a:r>
            <a:rPr lang="en-US" sz="2200" b="1" dirty="0" smtClean="0"/>
            <a:t>Key Action: </a:t>
          </a:r>
          <a:r>
            <a:rPr lang="tr-TR" sz="2200" b="1" dirty="0" err="1" smtClean="0"/>
            <a:t>Employment</a:t>
          </a:r>
          <a:r>
            <a:rPr lang="en-US" sz="2200" b="1" dirty="0" smtClean="0"/>
            <a:t> and Ageing Workforce</a:t>
          </a:r>
          <a:endParaRPr lang="tr-TR" sz="2200" b="1" dirty="0" smtClean="0"/>
        </a:p>
        <a:p>
          <a:pPr algn="ctr"/>
          <a:r>
            <a:rPr lang="en-US" sz="2200" b="0" dirty="0" smtClean="0">
              <a:latin typeface="Corbel" pitchFamily="34" charset="0"/>
            </a:rPr>
            <a:t>Target: </a:t>
          </a:r>
          <a:r>
            <a:rPr lang="en-US" sz="2200" dirty="0" smtClean="0"/>
            <a:t>Employment Opportunities for All Elderly People Who Wish to Work</a:t>
          </a:r>
          <a:endParaRPr lang="en-US" sz="2200" b="0" dirty="0" smtClean="0">
            <a:latin typeface="Corbel" pitchFamily="34" charset="0"/>
          </a:endParaRPr>
        </a:p>
        <a:p>
          <a:pPr algn="ctr"/>
          <a:r>
            <a:rPr lang="en-US" sz="2200" b="0" dirty="0" smtClean="0">
              <a:latin typeface="Corbel" pitchFamily="34" charset="0"/>
            </a:rPr>
            <a:t>• </a:t>
          </a:r>
          <a:r>
            <a:rPr lang="en-US" sz="2200" dirty="0" smtClean="0"/>
            <a:t>Supporting of elderly people who work in the agricultural sector through teaching of new agricultural techniques and technologies and sustaining of access to structural and financial services, </a:t>
          </a:r>
          <a:endParaRPr lang="en-US" sz="2200" b="0" dirty="0" smtClean="0">
            <a:latin typeface="Corbel" pitchFamily="34" charset="0"/>
          </a:endParaRPr>
        </a:p>
        <a:p>
          <a:pPr algn="ctr"/>
          <a:r>
            <a:rPr lang="en-US" sz="2200" b="0" dirty="0" smtClean="0">
              <a:latin typeface="Corbel" pitchFamily="34" charset="0"/>
            </a:rPr>
            <a:t>• New arrangements will be made in the working life (gradual transition to retirement and flexible working</a:t>
          </a:r>
          <a:r>
            <a:rPr lang="tr-TR" sz="2200" b="0" dirty="0" smtClean="0">
              <a:latin typeface="Corbel" pitchFamily="34" charset="0"/>
            </a:rPr>
            <a:t> </a:t>
          </a:r>
          <a:r>
            <a:rPr lang="tr-TR" sz="2200" b="0" dirty="0" err="1" smtClean="0">
              <a:latin typeface="Corbel" pitchFamily="34" charset="0"/>
            </a:rPr>
            <a:t>hours</a:t>
          </a:r>
          <a:r>
            <a:rPr lang="en-US" sz="2200" b="0" dirty="0" smtClean="0">
              <a:latin typeface="Corbel" pitchFamily="34" charset="0"/>
            </a:rPr>
            <a:t>) with respect to </a:t>
          </a:r>
          <a:r>
            <a:rPr lang="en-US" sz="2200" b="0" dirty="0" err="1" smtClean="0">
              <a:latin typeface="Corbel" pitchFamily="34" charset="0"/>
            </a:rPr>
            <a:t>encourag</a:t>
          </a:r>
          <a:r>
            <a:rPr lang="tr-TR" sz="2200" b="0" dirty="0" smtClean="0">
              <a:latin typeface="Corbel" pitchFamily="34" charset="0"/>
            </a:rPr>
            <a:t>e</a:t>
          </a:r>
          <a:r>
            <a:rPr lang="en-US" sz="2200" b="0" dirty="0" smtClean="0">
              <a:latin typeface="Corbel" pitchFamily="34" charset="0"/>
            </a:rPr>
            <a:t> older people who can work and want to work.</a:t>
          </a:r>
          <a:endParaRPr lang="en-US" sz="2200" b="1" dirty="0">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60000"/>
            <a:lumOff val="4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custLinFactNeighborX="960" custLinFactNeighborY="-14773">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rgbClr val="34411B"/>
        </a:solidFill>
      </dgm:spPr>
    </dgm:pt>
  </dgm:ptLst>
  <dgm:cxnLst>
    <dgm:cxn modelId="{9A40B199-C1E6-4AA6-9486-07915ED7CAE7}" srcId="{AA690160-D328-4B69-A035-90D3C82FA0A6}" destId="{476E4177-EF8D-419E-AB8A-93E66CC82482}" srcOrd="0" destOrd="0" parTransId="{50A25A56-CEA1-40EB-822C-18475EA4B47A}" sibTransId="{A91F7A1B-DD1E-4B26-839C-2A5EF0A403AD}"/>
    <dgm:cxn modelId="{45853BA0-41CA-441A-B563-2EA6F3B6F488}" type="presOf" srcId="{AA690160-D328-4B69-A035-90D3C82FA0A6}" destId="{9E4DC8AD-1AC7-4E53-B32C-25202AFDB195}" srcOrd="0" destOrd="0" presId="urn:microsoft.com/office/officeart/2005/8/layout/pList2#1"/>
    <dgm:cxn modelId="{3A910F8F-2F8D-4E15-9991-DE29C77AFFBF}" type="presOf" srcId="{476E4177-EF8D-419E-AB8A-93E66CC82482}" destId="{2572025E-E8B8-4F94-94D0-DC22D7F762FB}" srcOrd="0" destOrd="0" presId="urn:microsoft.com/office/officeart/2005/8/layout/pList2#1"/>
    <dgm:cxn modelId="{73409BF9-C9ED-41AA-8807-329AA023B762}" type="presParOf" srcId="{9E4DC8AD-1AC7-4E53-B32C-25202AFDB195}" destId="{ACBF4AF3-FAB8-444C-81AB-52C89640E279}" srcOrd="0" destOrd="0" presId="urn:microsoft.com/office/officeart/2005/8/layout/pList2#1"/>
    <dgm:cxn modelId="{1E318A1E-659D-4D3A-8DB6-072959442BEA}" type="presParOf" srcId="{9E4DC8AD-1AC7-4E53-B32C-25202AFDB195}" destId="{78248EF9-FFBB-4EB0-94C4-16A1D0A1A170}" srcOrd="1" destOrd="0" presId="urn:microsoft.com/office/officeart/2005/8/layout/pList2#1"/>
    <dgm:cxn modelId="{EE06B067-B754-4189-9304-C7831DC58AF6}" type="presParOf" srcId="{78248EF9-FFBB-4EB0-94C4-16A1D0A1A170}" destId="{CC8831C0-DF59-484B-83B2-A708366B3EB6}" srcOrd="0" destOrd="0" presId="urn:microsoft.com/office/officeart/2005/8/layout/pList2#1"/>
    <dgm:cxn modelId="{3DF8130B-94FD-490B-AC28-48A1560AECCB}" type="presParOf" srcId="{CC8831C0-DF59-484B-83B2-A708366B3EB6}" destId="{2572025E-E8B8-4F94-94D0-DC22D7F762FB}" srcOrd="0" destOrd="0" presId="urn:microsoft.com/office/officeart/2005/8/layout/pList2#1"/>
    <dgm:cxn modelId="{694F1F89-22DF-4DD6-AF04-F42CD99295EC}" type="presParOf" srcId="{CC8831C0-DF59-484B-83B2-A708366B3EB6}" destId="{2E2B4276-DB06-4C66-80FF-919CDE10A5FE}" srcOrd="1" destOrd="0" presId="urn:microsoft.com/office/officeart/2005/8/layout/pList2#1"/>
    <dgm:cxn modelId="{9EE82D81-D705-4787-8BA2-EEE8900904C6}"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rgbClr val="34411B"/>
        </a:solidFill>
      </dgm:spPr>
      <dgm:t>
        <a:bodyPr lIns="73152" tIns="274320" rIns="73152"/>
        <a:lstStyle/>
        <a:p>
          <a:pPr algn="ctr"/>
          <a:r>
            <a:rPr lang="tr-TR" sz="2200" b="0" dirty="0" smtClean="0">
              <a:latin typeface="Corbel" pitchFamily="34" charset="0"/>
            </a:rPr>
            <a:t>Study of Field</a:t>
          </a:r>
          <a:r>
            <a:rPr lang="en-US" sz="2200" b="0" dirty="0" smtClean="0">
              <a:latin typeface="Corbel" pitchFamily="34" charset="0"/>
            </a:rPr>
            <a:t>: </a:t>
          </a:r>
          <a:r>
            <a:rPr lang="en-US" sz="2200" b="0" dirty="0" smtClean="0"/>
            <a:t>Elimination of Poverty</a:t>
          </a:r>
          <a:endParaRPr lang="en-US" sz="2200" b="0" dirty="0" smtClean="0">
            <a:latin typeface="Corbel" pitchFamily="34" charset="0"/>
          </a:endParaRPr>
        </a:p>
        <a:p>
          <a:pPr algn="ctr"/>
          <a:r>
            <a:rPr lang="en-US" sz="2200" b="0" dirty="0" smtClean="0">
              <a:latin typeface="Corbel" pitchFamily="34" charset="0"/>
            </a:rPr>
            <a:t>Target: </a:t>
          </a:r>
          <a:r>
            <a:rPr lang="en-US" sz="2200" b="1" dirty="0" smtClean="0"/>
            <a:t>Elimination of Poverty</a:t>
          </a:r>
          <a:endParaRPr lang="en-US" sz="2200" b="0" dirty="0" smtClean="0">
            <a:latin typeface="Corbel" pitchFamily="34" charset="0"/>
          </a:endParaRPr>
        </a:p>
        <a:p>
          <a:pPr algn="ctr"/>
          <a:r>
            <a:rPr lang="en-US" sz="2200" b="0" dirty="0" smtClean="0">
              <a:latin typeface="Corbel" pitchFamily="34" charset="0"/>
            </a:rPr>
            <a:t>• The amount of payments made to elderly persons other than institutional care </a:t>
          </a:r>
          <a:r>
            <a:rPr lang="tr-TR" sz="2200" b="0" dirty="0" smtClean="0">
              <a:latin typeface="Corbel" pitchFamily="34" charset="0"/>
            </a:rPr>
            <a:t> </a:t>
          </a:r>
          <a:r>
            <a:rPr lang="tr-TR" sz="2200" b="0" dirty="0" err="1" smtClean="0">
              <a:latin typeface="Corbel" pitchFamily="34" charset="0"/>
            </a:rPr>
            <a:t>services</a:t>
          </a:r>
          <a:r>
            <a:rPr lang="tr-TR" sz="2200" b="0" dirty="0" smtClean="0">
              <a:latin typeface="Corbel" pitchFamily="34" charset="0"/>
            </a:rPr>
            <a:t> </a:t>
          </a:r>
          <a:r>
            <a:rPr lang="en-US" sz="2200" b="0" dirty="0" smtClean="0">
              <a:latin typeface="Corbel" pitchFamily="34" charset="0"/>
            </a:rPr>
            <a:t>within the scope of Law No</a:t>
          </a:r>
          <a:r>
            <a:rPr lang="tr-TR" sz="2200" b="0" dirty="0" smtClean="0">
              <a:latin typeface="Corbel" pitchFamily="34" charset="0"/>
            </a:rPr>
            <a:t>: </a:t>
          </a:r>
          <a:r>
            <a:rPr lang="en-US" sz="2200" b="0" dirty="0" smtClean="0">
              <a:latin typeface="Corbel" pitchFamily="34" charset="0"/>
            </a:rPr>
            <a:t>2022 will be increased</a:t>
          </a:r>
          <a:r>
            <a:rPr lang="tr-TR" sz="2200" b="0" dirty="0" smtClean="0">
              <a:latin typeface="Corbel" pitchFamily="34" charset="0"/>
            </a:rPr>
            <a:t>.</a:t>
          </a:r>
          <a:endParaRPr lang="en-US" sz="2200" b="1" dirty="0">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60000"/>
            <a:lumOff val="4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rgbClr val="34411B"/>
        </a:solidFill>
      </dgm:spPr>
    </dgm:pt>
  </dgm:ptLst>
  <dgm:cxnLst>
    <dgm:cxn modelId="{9B9EE3E7-501A-4A84-9A45-0DF41D8F61F4}" type="presOf" srcId="{476E4177-EF8D-419E-AB8A-93E66CC82482}" destId="{2572025E-E8B8-4F94-94D0-DC22D7F762FB}"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4C62DE67-4A48-47F7-96A5-43AD607DC50F}" type="presOf" srcId="{AA690160-D328-4B69-A035-90D3C82FA0A6}" destId="{9E4DC8AD-1AC7-4E53-B32C-25202AFDB195}" srcOrd="0" destOrd="0" presId="urn:microsoft.com/office/officeart/2005/8/layout/pList2#1"/>
    <dgm:cxn modelId="{C690CC95-4D8A-48EE-8B65-67F5C3CFA7F9}" type="presParOf" srcId="{9E4DC8AD-1AC7-4E53-B32C-25202AFDB195}" destId="{ACBF4AF3-FAB8-444C-81AB-52C89640E279}" srcOrd="0" destOrd="0" presId="urn:microsoft.com/office/officeart/2005/8/layout/pList2#1"/>
    <dgm:cxn modelId="{8B4D90D3-CD08-4BBD-A074-65910F6E789B}" type="presParOf" srcId="{9E4DC8AD-1AC7-4E53-B32C-25202AFDB195}" destId="{78248EF9-FFBB-4EB0-94C4-16A1D0A1A170}" srcOrd="1" destOrd="0" presId="urn:microsoft.com/office/officeart/2005/8/layout/pList2#1"/>
    <dgm:cxn modelId="{E899C9D9-D6B3-4BA9-9EB0-F3B782CF2B82}" type="presParOf" srcId="{78248EF9-FFBB-4EB0-94C4-16A1D0A1A170}" destId="{CC8831C0-DF59-484B-83B2-A708366B3EB6}" srcOrd="0" destOrd="0" presId="urn:microsoft.com/office/officeart/2005/8/layout/pList2#1"/>
    <dgm:cxn modelId="{FD0AE74C-D3DC-48F6-A151-D65E42B596A5}" type="presParOf" srcId="{CC8831C0-DF59-484B-83B2-A708366B3EB6}" destId="{2572025E-E8B8-4F94-94D0-DC22D7F762FB}" srcOrd="0" destOrd="0" presId="urn:microsoft.com/office/officeart/2005/8/layout/pList2#1"/>
    <dgm:cxn modelId="{81ABD748-2316-4260-8E3A-3AD2C6DA855A}" type="presParOf" srcId="{CC8831C0-DF59-484B-83B2-A708366B3EB6}" destId="{2E2B4276-DB06-4C66-80FF-919CDE10A5FE}" srcOrd="1" destOrd="0" presId="urn:microsoft.com/office/officeart/2005/8/layout/pList2#1"/>
    <dgm:cxn modelId="{52311118-C6CF-45EB-8AE3-EDD75E723367}"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chemeClr val="accent3">
            <a:lumMod val="50000"/>
          </a:schemeClr>
        </a:solidFill>
      </dgm:spPr>
      <dgm:t>
        <a:bodyPr/>
        <a:lstStyle/>
        <a:p>
          <a:pPr algn="l"/>
          <a:r>
            <a:rPr lang="en-US" sz="2200" b="1" dirty="0" smtClean="0">
              <a:latin typeface="Corbel" pitchFamily="34" charset="0"/>
            </a:rPr>
            <a:t>Objective 1: </a:t>
          </a:r>
          <a:r>
            <a:rPr lang="en-US" sz="2200" b="1" dirty="0" smtClean="0"/>
            <a:t>Decreasing the Cumulative Effects of Risk</a:t>
          </a:r>
          <a:r>
            <a:rPr lang="tr-TR" sz="2200" b="1" dirty="0" smtClean="0"/>
            <a:t> </a:t>
          </a:r>
          <a:r>
            <a:rPr lang="en-US" sz="2200" b="1" dirty="0" smtClean="0"/>
            <a:t>Increasing Factors for Diseases and Dependence</a:t>
          </a:r>
          <a:endParaRPr lang="en-US" sz="2200" b="1" dirty="0" smtClean="0">
            <a:latin typeface="Corbel" pitchFamily="34" charset="0"/>
          </a:endParaRPr>
        </a:p>
        <a:p>
          <a:r>
            <a:rPr lang="en-US" sz="2200" b="1" dirty="0" smtClean="0">
              <a:latin typeface="Corbel" pitchFamily="34" charset="0"/>
            </a:rPr>
            <a:t>• </a:t>
          </a:r>
          <a:r>
            <a:rPr lang="en-US" sz="2200" dirty="0" smtClean="0"/>
            <a:t>With the purpose of improving and developing health at old age, regular health checks will be made at home on demand and transportation to hospitals will be made without any charges.</a:t>
          </a:r>
          <a:r>
            <a:rPr lang="en-US" sz="2200" b="1" dirty="0" smtClean="0">
              <a:latin typeface="Corbel" pitchFamily="34" charset="0"/>
            </a:rPr>
            <a:t> </a:t>
          </a:r>
          <a:endParaRPr lang="tr-TR" sz="2200" b="1" dirty="0" smtClean="0">
            <a:latin typeface="Corbel" pitchFamily="34" charset="0"/>
          </a:endParaRPr>
        </a:p>
        <a:p>
          <a:r>
            <a:rPr lang="en-US" sz="2200" b="1" dirty="0" smtClean="0">
              <a:latin typeface="Corbel" pitchFamily="34" charset="0"/>
            </a:rPr>
            <a:t>• </a:t>
          </a:r>
          <a:r>
            <a:rPr lang="en-US" sz="2200" dirty="0" smtClean="0"/>
            <a:t>A database will be created on ageing and elderly persons in order to plan and implement all services aimed at elderly persons affectively. The concerned database will be designed to include gender specific data and gender sensitive indicators.</a:t>
          </a:r>
          <a:endParaRPr lang="en-US" sz="2200" b="1" dirty="0" smtClean="0">
            <a:latin typeface="Corbel" pitchFamily="34" charset="0"/>
          </a:endParaRPr>
        </a:p>
        <a:p>
          <a:endParaRPr lang="en-US" sz="2200" b="1" dirty="0" smtClean="0">
            <a:latin typeface="Corbel" pitchFamily="34" charset="0"/>
          </a:endParaRPr>
        </a:p>
        <a:p>
          <a:pPr algn="ctr"/>
          <a:endParaRPr lang="en-US" sz="2200" b="1" dirty="0">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40000"/>
            <a:lumOff val="6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chemeClr val="accent3">
            <a:lumMod val="50000"/>
          </a:schemeClr>
        </a:solidFill>
      </dgm:spPr>
    </dgm:pt>
  </dgm:ptLst>
  <dgm:cxnLst>
    <dgm:cxn modelId="{4C8072D0-93E9-48A2-BB9B-A4786FCB5EFF}" type="presOf" srcId="{AA690160-D328-4B69-A035-90D3C82FA0A6}" destId="{9E4DC8AD-1AC7-4E53-B32C-25202AFDB195}"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651AF10F-BAF7-41D6-A654-7AA52F5E3859}" type="presOf" srcId="{476E4177-EF8D-419E-AB8A-93E66CC82482}" destId="{2572025E-E8B8-4F94-94D0-DC22D7F762FB}" srcOrd="0" destOrd="0" presId="urn:microsoft.com/office/officeart/2005/8/layout/pList2#1"/>
    <dgm:cxn modelId="{15352F37-A38A-453F-A728-28FE5E8FEB07}" type="presParOf" srcId="{9E4DC8AD-1AC7-4E53-B32C-25202AFDB195}" destId="{ACBF4AF3-FAB8-444C-81AB-52C89640E279}" srcOrd="0" destOrd="0" presId="urn:microsoft.com/office/officeart/2005/8/layout/pList2#1"/>
    <dgm:cxn modelId="{796CC738-F88E-48B5-9C12-2D02586646E7}" type="presParOf" srcId="{9E4DC8AD-1AC7-4E53-B32C-25202AFDB195}" destId="{78248EF9-FFBB-4EB0-94C4-16A1D0A1A170}" srcOrd="1" destOrd="0" presId="urn:microsoft.com/office/officeart/2005/8/layout/pList2#1"/>
    <dgm:cxn modelId="{95D294C5-1500-4A64-83C8-D5365C9149FA}" type="presParOf" srcId="{78248EF9-FFBB-4EB0-94C4-16A1D0A1A170}" destId="{CC8831C0-DF59-484B-83B2-A708366B3EB6}" srcOrd="0" destOrd="0" presId="urn:microsoft.com/office/officeart/2005/8/layout/pList2#1"/>
    <dgm:cxn modelId="{12FF4DDF-70B1-4F7F-AAD0-C3FC0DB55958}" type="presParOf" srcId="{CC8831C0-DF59-484B-83B2-A708366B3EB6}" destId="{2572025E-E8B8-4F94-94D0-DC22D7F762FB}" srcOrd="0" destOrd="0" presId="urn:microsoft.com/office/officeart/2005/8/layout/pList2#1"/>
    <dgm:cxn modelId="{14F6E8FD-3385-4B6B-A7AE-8B33CDFF4AE2}" type="presParOf" srcId="{CC8831C0-DF59-484B-83B2-A708366B3EB6}" destId="{2E2B4276-DB06-4C66-80FF-919CDE10A5FE}" srcOrd="1" destOrd="0" presId="urn:microsoft.com/office/officeart/2005/8/layout/pList2#1"/>
    <dgm:cxn modelId="{CD8AE2A6-0570-46FD-B37E-BE011EE90611}"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chemeClr val="accent3">
            <a:lumMod val="75000"/>
          </a:schemeClr>
        </a:solidFill>
      </dgm:spPr>
      <dgm:t>
        <a:bodyPr/>
        <a:lstStyle/>
        <a:p>
          <a:pPr algn="ctr"/>
          <a:r>
            <a:rPr lang="en-US" sz="2200" dirty="0" smtClean="0"/>
            <a:t>• The model of home care service for elderly persons will be defined, standards of service provision will be established and home care services will be expanded</a:t>
          </a:r>
          <a:r>
            <a:rPr lang="tr-TR" sz="2200" dirty="0" smtClean="0"/>
            <a:t>.</a:t>
          </a:r>
        </a:p>
        <a:p>
          <a:pPr algn="ctr"/>
          <a:r>
            <a:rPr lang="en-US" sz="2200" dirty="0" smtClean="0"/>
            <a:t/>
          </a:r>
          <a:br>
            <a:rPr lang="en-US" sz="2200" dirty="0" smtClean="0"/>
          </a:br>
          <a:r>
            <a:rPr lang="en-US" sz="2200" dirty="0" smtClean="0"/>
            <a:t>• Emergency call centers will be set up in order to provide emergency services to elderly persons living at their own home. The system will be designed to operate through electronic assistance equipment.</a:t>
          </a:r>
          <a:endParaRPr lang="en-US" sz="2200" b="1" dirty="0">
            <a:solidFill>
              <a:schemeClr val="tx1"/>
            </a:solidFill>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40000"/>
            <a:lumOff val="6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custLinFactNeighborX="3841" custLinFactNeighborY="-7955">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chemeClr val="accent3">
            <a:lumMod val="75000"/>
          </a:schemeClr>
        </a:solidFill>
      </dgm:spPr>
    </dgm:pt>
  </dgm:ptLst>
  <dgm:cxnLst>
    <dgm:cxn modelId="{E035E60C-AEAC-4C19-B0B2-6FCCC0D92965}" type="presOf" srcId="{476E4177-EF8D-419E-AB8A-93E66CC82482}" destId="{2572025E-E8B8-4F94-94D0-DC22D7F762FB}"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4692A41F-B1FE-4A16-89A1-DC9EFCB014F6}" type="presOf" srcId="{AA690160-D328-4B69-A035-90D3C82FA0A6}" destId="{9E4DC8AD-1AC7-4E53-B32C-25202AFDB195}" srcOrd="0" destOrd="0" presId="urn:microsoft.com/office/officeart/2005/8/layout/pList2#1"/>
    <dgm:cxn modelId="{AB85DE2B-02F3-41AB-8AF8-A755C05C3D90}" type="presParOf" srcId="{9E4DC8AD-1AC7-4E53-B32C-25202AFDB195}" destId="{ACBF4AF3-FAB8-444C-81AB-52C89640E279}" srcOrd="0" destOrd="0" presId="urn:microsoft.com/office/officeart/2005/8/layout/pList2#1"/>
    <dgm:cxn modelId="{1A49C143-7586-433E-B919-B932FEB68F7F}" type="presParOf" srcId="{9E4DC8AD-1AC7-4E53-B32C-25202AFDB195}" destId="{78248EF9-FFBB-4EB0-94C4-16A1D0A1A170}" srcOrd="1" destOrd="0" presId="urn:microsoft.com/office/officeart/2005/8/layout/pList2#1"/>
    <dgm:cxn modelId="{A4D3429C-CAD0-4874-B495-C38D81D66DB4}" type="presParOf" srcId="{78248EF9-FFBB-4EB0-94C4-16A1D0A1A170}" destId="{CC8831C0-DF59-484B-83B2-A708366B3EB6}" srcOrd="0" destOrd="0" presId="urn:microsoft.com/office/officeart/2005/8/layout/pList2#1"/>
    <dgm:cxn modelId="{41A7CC0B-273C-47DA-A45A-ADAECE5E9983}" type="presParOf" srcId="{CC8831C0-DF59-484B-83B2-A708366B3EB6}" destId="{2572025E-E8B8-4F94-94D0-DC22D7F762FB}" srcOrd="0" destOrd="0" presId="urn:microsoft.com/office/officeart/2005/8/layout/pList2#1"/>
    <dgm:cxn modelId="{0389C230-8F87-4130-8AC8-B8C4A9E2DB02}" type="presParOf" srcId="{CC8831C0-DF59-484B-83B2-A708366B3EB6}" destId="{2E2B4276-DB06-4C66-80FF-919CDE10A5FE}" srcOrd="1" destOrd="0" presId="urn:microsoft.com/office/officeart/2005/8/layout/pList2#1"/>
    <dgm:cxn modelId="{49BE71FE-4D57-45B8-80C4-6B9FFFB1EEBB}"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chemeClr val="accent3">
            <a:lumMod val="75000"/>
          </a:schemeClr>
        </a:solidFill>
      </dgm:spPr>
      <dgm:t>
        <a:bodyPr/>
        <a:lstStyle/>
        <a:p>
          <a:pPr algn="just"/>
          <a:r>
            <a:rPr lang="en-US" sz="2200" dirty="0" smtClean="0"/>
            <a:t> </a:t>
          </a:r>
          <a:r>
            <a:rPr lang="en-US" sz="2200" b="1" dirty="0" smtClean="0"/>
            <a:t>Goal 2: Developing Policies to Prevent Old Age Diseases</a:t>
          </a:r>
          <a:r>
            <a:rPr lang="en-US" sz="2200" dirty="0" smtClean="0"/>
            <a:t/>
          </a:r>
          <a:br>
            <a:rPr lang="en-US" sz="2200" dirty="0" smtClean="0"/>
          </a:br>
          <a:endParaRPr lang="tr-TR" sz="600" dirty="0" smtClean="0"/>
        </a:p>
        <a:p>
          <a:pPr algn="just"/>
          <a:r>
            <a:rPr lang="en-US" sz="2200" dirty="0" smtClean="0"/>
            <a:t>• Cities will be </a:t>
          </a:r>
          <a:r>
            <a:rPr lang="tr-TR" sz="2200" dirty="0" err="1" smtClean="0"/>
            <a:t>rendered</a:t>
          </a:r>
          <a:r>
            <a:rPr lang="en-US" sz="2200" dirty="0" smtClean="0"/>
            <a:t> «</a:t>
          </a:r>
          <a:r>
            <a:rPr lang="tr-TR" sz="2200" dirty="0" err="1" smtClean="0"/>
            <a:t>senior</a:t>
          </a:r>
          <a:r>
            <a:rPr lang="tr-TR" sz="2200" dirty="0" smtClean="0"/>
            <a:t> </a:t>
          </a:r>
          <a:r>
            <a:rPr lang="en-US" sz="2200" dirty="0" smtClean="0"/>
            <a:t>friendly".</a:t>
          </a:r>
          <a:r>
            <a:rPr lang="tr-TR" sz="2200" dirty="0" smtClean="0"/>
            <a:t> (</a:t>
          </a:r>
          <a:r>
            <a:rPr lang="tr-TR" sz="2200" dirty="0" err="1" smtClean="0"/>
            <a:t>accessible</a:t>
          </a:r>
          <a:r>
            <a:rPr lang="tr-TR" sz="2200" dirty="0" smtClean="0"/>
            <a:t> cities </a:t>
          </a:r>
          <a:r>
            <a:rPr lang="tr-TR" sz="2200" dirty="0" err="1" smtClean="0"/>
            <a:t>for</a:t>
          </a:r>
          <a:r>
            <a:rPr lang="tr-TR" sz="2200" dirty="0" smtClean="0"/>
            <a:t> </a:t>
          </a:r>
          <a:r>
            <a:rPr lang="tr-TR" sz="2200" dirty="0" err="1" smtClean="0"/>
            <a:t>all</a:t>
          </a:r>
          <a:r>
            <a:rPr lang="tr-TR" sz="2200" dirty="0" smtClean="0"/>
            <a:t> - </a:t>
          </a:r>
          <a:r>
            <a:rPr lang="tr-TR" sz="2200" dirty="0" err="1" smtClean="0"/>
            <a:t>including</a:t>
          </a:r>
          <a:r>
            <a:rPr lang="tr-TR" sz="2200" dirty="0" smtClean="0"/>
            <a:t> </a:t>
          </a:r>
          <a:r>
            <a:rPr lang="tr-TR" sz="2200" dirty="0" err="1" smtClean="0"/>
            <a:t>elderly</a:t>
          </a:r>
          <a:r>
            <a:rPr lang="tr-TR" sz="2200" dirty="0" smtClean="0"/>
            <a:t> people, disabled people </a:t>
          </a:r>
          <a:r>
            <a:rPr lang="tr-TR" sz="2200" dirty="0" err="1" smtClean="0"/>
            <a:t>etc</a:t>
          </a:r>
          <a:r>
            <a:rPr lang="tr-TR" sz="2200" dirty="0" smtClean="0"/>
            <a:t>.)</a:t>
          </a:r>
        </a:p>
        <a:p>
          <a:pPr algn="just"/>
          <a:r>
            <a:rPr lang="en-US" sz="2200" dirty="0" smtClean="0"/>
            <a:t/>
          </a:r>
          <a:br>
            <a:rPr lang="en-US" sz="2200" dirty="0" smtClean="0"/>
          </a:br>
          <a:r>
            <a:rPr lang="en-US" sz="2200" dirty="0" smtClean="0"/>
            <a:t>• </a:t>
          </a:r>
          <a:r>
            <a:rPr lang="en-US" sz="2200" dirty="0" err="1" smtClean="0"/>
            <a:t>Programmes</a:t>
          </a:r>
          <a:r>
            <a:rPr lang="en-US" sz="2200" dirty="0" smtClean="0"/>
            <a:t> will be developed on active ageing, prevention and protection from chronic diseases, effects of diseases and elimination of dependency. All policies and activities on this issue will take into account the differences springing from social and biological gender distinctions.</a:t>
          </a:r>
          <a:endParaRPr lang="en-US" sz="2200" b="1" dirty="0">
            <a:solidFill>
              <a:schemeClr val="tx1"/>
            </a:solidFill>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40000"/>
            <a:lumOff val="6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custLinFactNeighborX="3841" custLinFactNeighborY="-7955">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custLinFactNeighborX="-463" custLinFactNeighborY="-12531"/>
      <dgm:spPr>
        <a:solidFill>
          <a:schemeClr val="accent3">
            <a:lumMod val="75000"/>
          </a:schemeClr>
        </a:solidFill>
      </dgm:spPr>
    </dgm:pt>
  </dgm:ptLst>
  <dgm:cxnLst>
    <dgm:cxn modelId="{01DF7C2D-65B9-4BAC-8C88-36AE02F143AE}" type="presOf" srcId="{476E4177-EF8D-419E-AB8A-93E66CC82482}" destId="{2572025E-E8B8-4F94-94D0-DC22D7F762FB}"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06B5EE7F-5CDE-4094-86E2-564D0305C8DE}" type="presOf" srcId="{AA690160-D328-4B69-A035-90D3C82FA0A6}" destId="{9E4DC8AD-1AC7-4E53-B32C-25202AFDB195}" srcOrd="0" destOrd="0" presId="urn:microsoft.com/office/officeart/2005/8/layout/pList2#1"/>
    <dgm:cxn modelId="{69BA42D0-A906-443C-8A4E-42C39575ABCC}" type="presParOf" srcId="{9E4DC8AD-1AC7-4E53-B32C-25202AFDB195}" destId="{ACBF4AF3-FAB8-444C-81AB-52C89640E279}" srcOrd="0" destOrd="0" presId="urn:microsoft.com/office/officeart/2005/8/layout/pList2#1"/>
    <dgm:cxn modelId="{B4D4577D-F454-4973-A025-D3D3533C076E}" type="presParOf" srcId="{9E4DC8AD-1AC7-4E53-B32C-25202AFDB195}" destId="{78248EF9-FFBB-4EB0-94C4-16A1D0A1A170}" srcOrd="1" destOrd="0" presId="urn:microsoft.com/office/officeart/2005/8/layout/pList2#1"/>
    <dgm:cxn modelId="{16F1CD7D-03DB-4387-B19B-021A27F84BCE}" type="presParOf" srcId="{78248EF9-FFBB-4EB0-94C4-16A1D0A1A170}" destId="{CC8831C0-DF59-484B-83B2-A708366B3EB6}" srcOrd="0" destOrd="0" presId="urn:microsoft.com/office/officeart/2005/8/layout/pList2#1"/>
    <dgm:cxn modelId="{2F15DE47-A8F8-4E7E-82AE-8027239BC0FC}" type="presParOf" srcId="{CC8831C0-DF59-484B-83B2-A708366B3EB6}" destId="{2572025E-E8B8-4F94-94D0-DC22D7F762FB}" srcOrd="0" destOrd="0" presId="urn:microsoft.com/office/officeart/2005/8/layout/pList2#1"/>
    <dgm:cxn modelId="{D9859B03-036B-4927-BA6A-0569049455BD}" type="presParOf" srcId="{CC8831C0-DF59-484B-83B2-A708366B3EB6}" destId="{2E2B4276-DB06-4C66-80FF-919CDE10A5FE}" srcOrd="1" destOrd="0" presId="urn:microsoft.com/office/officeart/2005/8/layout/pList2#1"/>
    <dgm:cxn modelId="{B9F79F16-33A7-4267-B703-700BACBF55B7}"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chemeClr val="accent3">
            <a:lumMod val="75000"/>
          </a:schemeClr>
        </a:solidFill>
      </dgm:spPr>
      <dgm:t>
        <a:bodyPr/>
        <a:lstStyle/>
        <a:p>
          <a:r>
            <a:rPr lang="en-US" sz="2200" b="1" dirty="0" smtClean="0"/>
            <a:t>Goal 3: Provision of Access to Alimentary Products and Adequate Nutrition for All Elderly Persons</a:t>
          </a:r>
          <a:endParaRPr lang="en-US" sz="2200" b="0" dirty="0" smtClean="0">
            <a:latin typeface="Corbel" pitchFamily="34" charset="0"/>
          </a:endParaRPr>
        </a:p>
        <a:p>
          <a:r>
            <a:rPr lang="en-US" sz="2200" b="0" dirty="0" smtClean="0">
              <a:latin typeface="Corbel" pitchFamily="34" charset="0"/>
            </a:rPr>
            <a:t>• </a:t>
          </a:r>
          <a:r>
            <a:rPr lang="en-US" sz="2200" dirty="0" smtClean="0"/>
            <a:t>Promoting an adequate and balanced diet for elderly people, preferably consisting of the food products of the area, providing the required level of energy and not causing insufficiency for micro or macro alimentary products, and conforming to the national nutrition goals</a:t>
          </a:r>
          <a:r>
            <a:rPr lang="tr-TR" sz="2200" dirty="0" smtClean="0"/>
            <a:t>.</a:t>
          </a:r>
          <a:endParaRPr lang="en-US" sz="2200" b="1" dirty="0">
            <a:solidFill>
              <a:schemeClr val="tx1"/>
            </a:solidFill>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40000"/>
            <a:lumOff val="6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custLinFactNeighborX="3841" custLinFactNeighborY="-7955">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chemeClr val="accent3">
            <a:lumMod val="75000"/>
          </a:schemeClr>
        </a:solidFill>
      </dgm:spPr>
    </dgm:pt>
  </dgm:ptLst>
  <dgm:cxnLst>
    <dgm:cxn modelId="{9A40B199-C1E6-4AA6-9486-07915ED7CAE7}" srcId="{AA690160-D328-4B69-A035-90D3C82FA0A6}" destId="{476E4177-EF8D-419E-AB8A-93E66CC82482}" srcOrd="0" destOrd="0" parTransId="{50A25A56-CEA1-40EB-822C-18475EA4B47A}" sibTransId="{A91F7A1B-DD1E-4B26-839C-2A5EF0A403AD}"/>
    <dgm:cxn modelId="{617217CA-E0DB-4282-9716-AC2292D6840B}" type="presOf" srcId="{476E4177-EF8D-419E-AB8A-93E66CC82482}" destId="{2572025E-E8B8-4F94-94D0-DC22D7F762FB}" srcOrd="0" destOrd="0" presId="urn:microsoft.com/office/officeart/2005/8/layout/pList2#1"/>
    <dgm:cxn modelId="{C659E166-09E3-44BA-AA6C-8AA541DD56B6}" type="presOf" srcId="{AA690160-D328-4B69-A035-90D3C82FA0A6}" destId="{9E4DC8AD-1AC7-4E53-B32C-25202AFDB195}" srcOrd="0" destOrd="0" presId="urn:microsoft.com/office/officeart/2005/8/layout/pList2#1"/>
    <dgm:cxn modelId="{242DCF46-3CAB-48F3-A66B-1B7ED37C9B42}" type="presParOf" srcId="{9E4DC8AD-1AC7-4E53-B32C-25202AFDB195}" destId="{ACBF4AF3-FAB8-444C-81AB-52C89640E279}" srcOrd="0" destOrd="0" presId="urn:microsoft.com/office/officeart/2005/8/layout/pList2#1"/>
    <dgm:cxn modelId="{7514B25C-25C5-4DE6-8FF6-E8334E7F8593}" type="presParOf" srcId="{9E4DC8AD-1AC7-4E53-B32C-25202AFDB195}" destId="{78248EF9-FFBB-4EB0-94C4-16A1D0A1A170}" srcOrd="1" destOrd="0" presId="urn:microsoft.com/office/officeart/2005/8/layout/pList2#1"/>
    <dgm:cxn modelId="{4C3C3C97-EDFB-4405-8BB2-BF96A1273C03}" type="presParOf" srcId="{78248EF9-FFBB-4EB0-94C4-16A1D0A1A170}" destId="{CC8831C0-DF59-484B-83B2-A708366B3EB6}" srcOrd="0" destOrd="0" presId="urn:microsoft.com/office/officeart/2005/8/layout/pList2#1"/>
    <dgm:cxn modelId="{1555858C-A6DD-412E-8721-03CB28049DDA}" type="presParOf" srcId="{CC8831C0-DF59-484B-83B2-A708366B3EB6}" destId="{2572025E-E8B8-4F94-94D0-DC22D7F762FB}" srcOrd="0" destOrd="0" presId="urn:microsoft.com/office/officeart/2005/8/layout/pList2#1"/>
    <dgm:cxn modelId="{2507068A-3C7A-4321-8081-18255A529DAF}" type="presParOf" srcId="{CC8831C0-DF59-484B-83B2-A708366B3EB6}" destId="{2E2B4276-DB06-4C66-80FF-919CDE10A5FE}" srcOrd="1" destOrd="0" presId="urn:microsoft.com/office/officeart/2005/8/layout/pList2#1"/>
    <dgm:cxn modelId="{2C245FCD-2393-4A9A-99D8-B79353A0C1EC}"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chemeClr val="accent3">
            <a:lumMod val="75000"/>
          </a:schemeClr>
        </a:solidFill>
      </dgm:spPr>
      <dgm:t>
        <a:bodyPr/>
        <a:lstStyle/>
        <a:p>
          <a:r>
            <a:rPr lang="en-US" sz="2200" b="0" dirty="0" smtClean="0">
              <a:latin typeface="Corbel" pitchFamily="34" charset="0"/>
            </a:rPr>
            <a:t>Area: </a:t>
          </a:r>
          <a:r>
            <a:rPr lang="en-US" sz="2200" b="0" dirty="0" smtClean="0"/>
            <a:t>Dwellings and Living Places</a:t>
          </a:r>
          <a:endParaRPr lang="en-US" sz="2200" b="0" dirty="0" smtClean="0">
            <a:latin typeface="Corbel" pitchFamily="34" charset="0"/>
          </a:endParaRPr>
        </a:p>
        <a:p>
          <a:r>
            <a:rPr lang="en-US" sz="2200" b="0" dirty="0" smtClean="0"/>
            <a:t>Goal 1: Encouraging individuals to “aging in their own environments” within the society, also taking into consideration their personal preferences.  </a:t>
          </a:r>
          <a:endParaRPr lang="en-US" sz="2200" b="0" dirty="0" smtClean="0">
            <a:latin typeface="Corbel" pitchFamily="34" charset="0"/>
          </a:endParaRPr>
        </a:p>
        <a:p>
          <a:endParaRPr lang="tr-TR" sz="2200" dirty="0" smtClean="0"/>
        </a:p>
        <a:p>
          <a:r>
            <a:rPr lang="en-US" sz="2200" dirty="0" smtClean="0"/>
            <a:t>Legislation arrangements will be made with the purpose of ensuring that physical conditions of dwellings are designed to facilitate daily lives of elderly persons. </a:t>
          </a:r>
          <a:endParaRPr lang="en-US" sz="2200" b="1" dirty="0">
            <a:solidFill>
              <a:schemeClr val="tx1"/>
            </a:solidFill>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40000"/>
            <a:lumOff val="6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custLinFactNeighborX="3841" custLinFactNeighborY="-7955">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chemeClr val="accent3">
            <a:lumMod val="75000"/>
          </a:schemeClr>
        </a:solidFill>
      </dgm:spPr>
    </dgm:pt>
  </dgm:ptLst>
  <dgm:cxnLst>
    <dgm:cxn modelId="{B59194A3-0840-41D3-8EBD-D7574ABB92A9}" type="presOf" srcId="{AA690160-D328-4B69-A035-90D3C82FA0A6}" destId="{9E4DC8AD-1AC7-4E53-B32C-25202AFDB195}" srcOrd="0" destOrd="0" presId="urn:microsoft.com/office/officeart/2005/8/layout/pList2#1"/>
    <dgm:cxn modelId="{F86F6993-A511-4924-A07F-3AD661D54AF9}" type="presOf" srcId="{476E4177-EF8D-419E-AB8A-93E66CC82482}" destId="{2572025E-E8B8-4F94-94D0-DC22D7F762FB}"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59648FE7-4AA6-493B-9FF9-2AF93E69F828}" type="presParOf" srcId="{9E4DC8AD-1AC7-4E53-B32C-25202AFDB195}" destId="{ACBF4AF3-FAB8-444C-81AB-52C89640E279}" srcOrd="0" destOrd="0" presId="urn:microsoft.com/office/officeart/2005/8/layout/pList2#1"/>
    <dgm:cxn modelId="{1B07A668-62D5-4511-A6EB-831A59145E22}" type="presParOf" srcId="{9E4DC8AD-1AC7-4E53-B32C-25202AFDB195}" destId="{78248EF9-FFBB-4EB0-94C4-16A1D0A1A170}" srcOrd="1" destOrd="0" presId="urn:microsoft.com/office/officeart/2005/8/layout/pList2#1"/>
    <dgm:cxn modelId="{94C77EBE-1F43-4D5E-8641-E2F07C02B3BD}" type="presParOf" srcId="{78248EF9-FFBB-4EB0-94C4-16A1D0A1A170}" destId="{CC8831C0-DF59-484B-83B2-A708366B3EB6}" srcOrd="0" destOrd="0" presId="urn:microsoft.com/office/officeart/2005/8/layout/pList2#1"/>
    <dgm:cxn modelId="{953F5B6C-23BD-4F1B-B263-C63C48F1FBAF}" type="presParOf" srcId="{CC8831C0-DF59-484B-83B2-A708366B3EB6}" destId="{2572025E-E8B8-4F94-94D0-DC22D7F762FB}" srcOrd="0" destOrd="0" presId="urn:microsoft.com/office/officeart/2005/8/layout/pList2#1"/>
    <dgm:cxn modelId="{F0F472F9-B37D-46AF-A7D1-C4713CAD84FB}" type="presParOf" srcId="{CC8831C0-DF59-484B-83B2-A708366B3EB6}" destId="{2E2B4276-DB06-4C66-80FF-919CDE10A5FE}" srcOrd="1" destOrd="0" presId="urn:microsoft.com/office/officeart/2005/8/layout/pList2#1"/>
    <dgm:cxn modelId="{BD2259D8-2C6D-41FA-A780-1E9D048BDF48}"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chemeClr val="accent3">
            <a:lumMod val="75000"/>
          </a:schemeClr>
        </a:solidFill>
      </dgm:spPr>
      <dgm:t>
        <a:bodyPr/>
        <a:lstStyle/>
        <a:p>
          <a:r>
            <a:rPr lang="en-US" sz="2200" b="0" dirty="0" smtClean="0">
              <a:latin typeface="Corbel" pitchFamily="34" charset="0"/>
            </a:rPr>
            <a:t>Area: </a:t>
          </a:r>
          <a:r>
            <a:rPr lang="en-US" sz="2200" b="0" dirty="0" smtClean="0"/>
            <a:t>Dwellings and Living Places</a:t>
          </a:r>
          <a:endParaRPr lang="en-US" sz="2200" b="0" dirty="0" smtClean="0">
            <a:latin typeface="Corbel" pitchFamily="34" charset="0"/>
          </a:endParaRPr>
        </a:p>
        <a:p>
          <a:r>
            <a:rPr lang="tr-TR" sz="2200" dirty="0" smtClean="0"/>
            <a:t>- </a:t>
          </a:r>
          <a:r>
            <a:rPr lang="en-US" sz="2200" dirty="0" smtClean="0"/>
            <a:t>Economically deprived elderly persons will be given the opportunity to live in affordable social dwellings</a:t>
          </a:r>
          <a:endParaRPr lang="en-US" sz="2200" b="0" dirty="0" smtClean="0">
            <a:latin typeface="Corbel" pitchFamily="34" charset="0"/>
          </a:endParaRPr>
        </a:p>
        <a:p>
          <a:r>
            <a:rPr lang="en-US" sz="2200" b="1" dirty="0" smtClean="0"/>
            <a:t>Goal </a:t>
          </a:r>
          <a:r>
            <a:rPr lang="tr-TR" sz="2200" b="1" dirty="0" smtClean="0"/>
            <a:t>2</a:t>
          </a:r>
          <a:r>
            <a:rPr lang="en-US" sz="2200" b="1" dirty="0" smtClean="0"/>
            <a:t>: Lifelong sustainability of functional capabilities at optimum level and ensuring full participation of disabled elderly people    </a:t>
          </a:r>
          <a:endParaRPr lang="tr-TR" sz="2200" dirty="0" smtClean="0"/>
        </a:p>
        <a:p>
          <a:r>
            <a:rPr lang="en-US" sz="2200" dirty="0" smtClean="0"/>
            <a:t>Physical and environmental conditions of dwellings will be improved in order to facilitate daily lives and security of elderly persons.   </a:t>
          </a:r>
          <a:endParaRPr lang="en-US" sz="2200" b="1" dirty="0">
            <a:solidFill>
              <a:schemeClr val="tx1"/>
            </a:solidFill>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40000"/>
            <a:lumOff val="6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custLinFactNeighborX="3841" custLinFactNeighborY="-7955">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chemeClr val="accent3">
            <a:lumMod val="75000"/>
          </a:schemeClr>
        </a:solidFill>
      </dgm:spPr>
    </dgm:pt>
  </dgm:ptLst>
  <dgm:cxnLst>
    <dgm:cxn modelId="{9A40B199-C1E6-4AA6-9486-07915ED7CAE7}" srcId="{AA690160-D328-4B69-A035-90D3C82FA0A6}" destId="{476E4177-EF8D-419E-AB8A-93E66CC82482}" srcOrd="0" destOrd="0" parTransId="{50A25A56-CEA1-40EB-822C-18475EA4B47A}" sibTransId="{A91F7A1B-DD1E-4B26-839C-2A5EF0A403AD}"/>
    <dgm:cxn modelId="{3DFDA706-DE40-43CC-9275-F199BF163B4C}" type="presOf" srcId="{476E4177-EF8D-419E-AB8A-93E66CC82482}" destId="{2572025E-E8B8-4F94-94D0-DC22D7F762FB}" srcOrd="0" destOrd="0" presId="urn:microsoft.com/office/officeart/2005/8/layout/pList2#1"/>
    <dgm:cxn modelId="{8FE7CB50-3940-4599-B503-BBD6D2149A0B}" type="presOf" srcId="{AA690160-D328-4B69-A035-90D3C82FA0A6}" destId="{9E4DC8AD-1AC7-4E53-B32C-25202AFDB195}" srcOrd="0" destOrd="0" presId="urn:microsoft.com/office/officeart/2005/8/layout/pList2#1"/>
    <dgm:cxn modelId="{6EC6A7C6-FD14-44CA-A550-F01B307FEC34}" type="presParOf" srcId="{9E4DC8AD-1AC7-4E53-B32C-25202AFDB195}" destId="{ACBF4AF3-FAB8-444C-81AB-52C89640E279}" srcOrd="0" destOrd="0" presId="urn:microsoft.com/office/officeart/2005/8/layout/pList2#1"/>
    <dgm:cxn modelId="{CB50936C-5431-41F8-B6BA-4DFC63DD0B8C}" type="presParOf" srcId="{9E4DC8AD-1AC7-4E53-B32C-25202AFDB195}" destId="{78248EF9-FFBB-4EB0-94C4-16A1D0A1A170}" srcOrd="1" destOrd="0" presId="urn:microsoft.com/office/officeart/2005/8/layout/pList2#1"/>
    <dgm:cxn modelId="{A4B6689C-D15C-449C-B9F4-A55F61578921}" type="presParOf" srcId="{78248EF9-FFBB-4EB0-94C4-16A1D0A1A170}" destId="{CC8831C0-DF59-484B-83B2-A708366B3EB6}" srcOrd="0" destOrd="0" presId="urn:microsoft.com/office/officeart/2005/8/layout/pList2#1"/>
    <dgm:cxn modelId="{C9780BF0-15E9-4007-AC9C-2087F645A1C2}" type="presParOf" srcId="{CC8831C0-DF59-484B-83B2-A708366B3EB6}" destId="{2572025E-E8B8-4F94-94D0-DC22D7F762FB}" srcOrd="0" destOrd="0" presId="urn:microsoft.com/office/officeart/2005/8/layout/pList2#1"/>
    <dgm:cxn modelId="{008D6066-6F75-4EF7-8589-29D7A8A3B657}" type="presParOf" srcId="{CC8831C0-DF59-484B-83B2-A708366B3EB6}" destId="{2E2B4276-DB06-4C66-80FF-919CDE10A5FE}" srcOrd="1" destOrd="0" presId="urn:microsoft.com/office/officeart/2005/8/layout/pList2#1"/>
    <dgm:cxn modelId="{0FA7462D-96DF-49B2-BB99-ECAE93758091}"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chemeClr val="accent3">
            <a:lumMod val="75000"/>
          </a:schemeClr>
        </a:solidFill>
      </dgm:spPr>
      <dgm:t>
        <a:bodyPr/>
        <a:lstStyle/>
        <a:p>
          <a:r>
            <a:rPr lang="en-US" sz="2200" b="0" dirty="0" smtClean="0">
              <a:latin typeface="Corbel" pitchFamily="34" charset="0"/>
            </a:rPr>
            <a:t>Area: </a:t>
          </a:r>
          <a:r>
            <a:rPr lang="en-US" sz="2200" b="0" dirty="0" smtClean="0"/>
            <a:t>Dwellings and Living Places</a:t>
          </a:r>
          <a:endParaRPr lang="tr-TR" sz="2200" b="0" dirty="0" smtClean="0"/>
        </a:p>
        <a:p>
          <a:r>
            <a:rPr lang="en-US" sz="2200" b="1" dirty="0" smtClean="0"/>
            <a:t>Field: Training of Health Care Providers and Health Care Personnel</a:t>
          </a:r>
          <a:r>
            <a:rPr lang="en-US" sz="2200" dirty="0" smtClean="0"/>
            <a:t/>
          </a:r>
          <a:br>
            <a:rPr lang="en-US" sz="2200" dirty="0" smtClean="0"/>
          </a:br>
          <a:r>
            <a:rPr lang="en-US" sz="2200" dirty="0" smtClean="0"/>
            <a:t>Goal 1: Ensuring Sustainability of Services Offered to Elderly People and Supporting Care Providers</a:t>
          </a:r>
          <a:br>
            <a:rPr lang="en-US" sz="2200" dirty="0" smtClean="0"/>
          </a:br>
          <a:r>
            <a:rPr lang="en-US" sz="1800" dirty="0" smtClean="0"/>
            <a:t>• Supporting family members providing home-based care for elderly people on social, psychological and economic terms and providing them educational and consultancy services,</a:t>
          </a:r>
          <a:endParaRPr lang="tr-TR" sz="1800" dirty="0" smtClean="0"/>
        </a:p>
        <a:p>
          <a:r>
            <a:rPr lang="en-US" sz="1800" dirty="0" smtClean="0"/>
            <a:t>•</a:t>
          </a:r>
          <a:r>
            <a:rPr lang="tr-TR" sz="1800" dirty="0" smtClean="0"/>
            <a:t> </a:t>
          </a:r>
          <a:r>
            <a:rPr lang="en-US" sz="1800" dirty="0" smtClean="0"/>
            <a:t>Improving the integration of healthcare and nursing services, education and palliative treatment standards, and supporting multidisciplinary approaches to all palliative treatment service providers, establishing special centers for palliative care in hospitals.</a:t>
          </a:r>
          <a:r>
            <a:rPr lang="en-US" sz="2200" dirty="0" smtClean="0"/>
            <a:t> </a:t>
          </a:r>
          <a:endParaRPr lang="en-US" sz="2200" b="0" dirty="0" smtClean="0">
            <a:latin typeface="Corbel" pitchFamily="34" charset="0"/>
          </a:endParaRPr>
        </a:p>
        <a:p>
          <a:endParaRPr lang="en-US" sz="2200" b="1" dirty="0">
            <a:solidFill>
              <a:schemeClr val="tx1"/>
            </a:solidFill>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40000"/>
            <a:lumOff val="6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custLinFactNeighborX="2741" custLinFactNeighborY="-11364">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chemeClr val="accent3">
            <a:lumMod val="75000"/>
          </a:schemeClr>
        </a:solidFill>
      </dgm:spPr>
    </dgm:pt>
  </dgm:ptLst>
  <dgm:cxnLst>
    <dgm:cxn modelId="{84117C88-EE84-4905-9B5C-8B68D373C7D8}" type="presOf" srcId="{AA690160-D328-4B69-A035-90D3C82FA0A6}" destId="{9E4DC8AD-1AC7-4E53-B32C-25202AFDB195}"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505402CD-D8B9-4B4F-801D-8082A2EA5B61}" type="presOf" srcId="{476E4177-EF8D-419E-AB8A-93E66CC82482}" destId="{2572025E-E8B8-4F94-94D0-DC22D7F762FB}" srcOrd="0" destOrd="0" presId="urn:microsoft.com/office/officeart/2005/8/layout/pList2#1"/>
    <dgm:cxn modelId="{B67BC8F4-D861-40A0-9B16-C85D6ADE099B}" type="presParOf" srcId="{9E4DC8AD-1AC7-4E53-B32C-25202AFDB195}" destId="{ACBF4AF3-FAB8-444C-81AB-52C89640E279}" srcOrd="0" destOrd="0" presId="urn:microsoft.com/office/officeart/2005/8/layout/pList2#1"/>
    <dgm:cxn modelId="{91E69FF4-F608-4A06-BEDC-627608E2A0F9}" type="presParOf" srcId="{9E4DC8AD-1AC7-4E53-B32C-25202AFDB195}" destId="{78248EF9-FFBB-4EB0-94C4-16A1D0A1A170}" srcOrd="1" destOrd="0" presId="urn:microsoft.com/office/officeart/2005/8/layout/pList2#1"/>
    <dgm:cxn modelId="{A28B1CA7-0E48-46F5-9559-5650B932459F}" type="presParOf" srcId="{78248EF9-FFBB-4EB0-94C4-16A1D0A1A170}" destId="{CC8831C0-DF59-484B-83B2-A708366B3EB6}" srcOrd="0" destOrd="0" presId="urn:microsoft.com/office/officeart/2005/8/layout/pList2#1"/>
    <dgm:cxn modelId="{B251D29D-55A6-4558-A032-DC186DDFE602}" type="presParOf" srcId="{CC8831C0-DF59-484B-83B2-A708366B3EB6}" destId="{2572025E-E8B8-4F94-94D0-DC22D7F762FB}" srcOrd="0" destOrd="0" presId="urn:microsoft.com/office/officeart/2005/8/layout/pList2#1"/>
    <dgm:cxn modelId="{78DDF167-6B55-4267-90B4-60E55680AACC}" type="presParOf" srcId="{CC8831C0-DF59-484B-83B2-A708366B3EB6}" destId="{2E2B4276-DB06-4C66-80FF-919CDE10A5FE}" srcOrd="1" destOrd="0" presId="urn:microsoft.com/office/officeart/2005/8/layout/pList2#1"/>
    <dgm:cxn modelId="{C34A7EB6-2A6F-4B80-9212-5EFC08FC36C8}"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chemeClr val="accent3">
            <a:lumMod val="75000"/>
          </a:schemeClr>
        </a:solidFill>
      </dgm:spPr>
      <dgm:t>
        <a:bodyPr/>
        <a:lstStyle/>
        <a:p>
          <a:r>
            <a:rPr lang="en-US" sz="2200" dirty="0" smtClean="0"/>
            <a:t>Elderly persons with mental health problems, contagious diseases or addiction to drugs, alcohol or tobacco will be provided care services in institutions affiliated with public hospitals.</a:t>
          </a:r>
          <a:endParaRPr lang="en-US" sz="2200" b="0" dirty="0" smtClean="0">
            <a:latin typeface="Corbel" pitchFamily="34" charset="0"/>
          </a:endParaRPr>
        </a:p>
        <a:p>
          <a:r>
            <a:rPr lang="en-US" sz="2200" b="0" dirty="0" smtClean="0">
              <a:latin typeface="Corbel" pitchFamily="34" charset="0"/>
            </a:rPr>
            <a:t>• </a:t>
          </a:r>
          <a:r>
            <a:rPr lang="en-US" sz="2200" dirty="0" smtClean="0"/>
            <a:t>Qualified interdisciplinary staff will be employed in the field of ageing (geriatrics, gerontology </a:t>
          </a:r>
          <a:r>
            <a:rPr lang="en-US" sz="2200" dirty="0" err="1" smtClean="0"/>
            <a:t>etc</a:t>
          </a:r>
          <a:r>
            <a:rPr lang="en-US" sz="2200" dirty="0" smtClean="0"/>
            <a:t>).      </a:t>
          </a:r>
          <a:endParaRPr lang="tr-TR" sz="2200" dirty="0" smtClean="0"/>
        </a:p>
        <a:p>
          <a:r>
            <a:rPr lang="en-US" sz="2200" b="0" dirty="0" smtClean="0">
              <a:latin typeface="Corbel" pitchFamily="34" charset="0"/>
            </a:rPr>
            <a:t>•</a:t>
          </a:r>
          <a:r>
            <a:rPr lang="tr-TR" sz="2200" b="0" dirty="0" smtClean="0">
              <a:latin typeface="Corbel" pitchFamily="34" charset="0"/>
            </a:rPr>
            <a:t> </a:t>
          </a:r>
          <a:r>
            <a:rPr lang="en-US" sz="2200" dirty="0" smtClean="0"/>
            <a:t>Occupational standards for the staff employed in care services will be prepared and trainings will be held in accordance with these standards. Qualified personnel will be employed for the care of elderly persons at a sufficient number. </a:t>
          </a:r>
          <a:endParaRPr lang="en-US" sz="2200" b="1" dirty="0">
            <a:solidFill>
              <a:schemeClr val="tx1"/>
            </a:solidFill>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40000"/>
            <a:lumOff val="6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custLinFactNeighborX="3841" custLinFactNeighborY="-7955">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chemeClr val="accent3">
            <a:lumMod val="75000"/>
          </a:schemeClr>
        </a:solidFill>
      </dgm:spPr>
    </dgm:pt>
  </dgm:ptLst>
  <dgm:cxnLst>
    <dgm:cxn modelId="{1DBE4BA6-3825-4BAF-9276-75C3ACA68F12}" type="presOf" srcId="{AA690160-D328-4B69-A035-90D3C82FA0A6}" destId="{9E4DC8AD-1AC7-4E53-B32C-25202AFDB195}"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A291CF91-A905-4C93-A06C-B941A6CE2248}" type="presOf" srcId="{476E4177-EF8D-419E-AB8A-93E66CC82482}" destId="{2572025E-E8B8-4F94-94D0-DC22D7F762FB}" srcOrd="0" destOrd="0" presId="urn:microsoft.com/office/officeart/2005/8/layout/pList2#1"/>
    <dgm:cxn modelId="{63ED6850-4271-4878-AD6E-CFDBB8CB43ED}" type="presParOf" srcId="{9E4DC8AD-1AC7-4E53-B32C-25202AFDB195}" destId="{ACBF4AF3-FAB8-444C-81AB-52C89640E279}" srcOrd="0" destOrd="0" presId="urn:microsoft.com/office/officeart/2005/8/layout/pList2#1"/>
    <dgm:cxn modelId="{0DB14D22-BEB6-483A-81EE-D66C2093ACC7}" type="presParOf" srcId="{9E4DC8AD-1AC7-4E53-B32C-25202AFDB195}" destId="{78248EF9-FFBB-4EB0-94C4-16A1D0A1A170}" srcOrd="1" destOrd="0" presId="urn:microsoft.com/office/officeart/2005/8/layout/pList2#1"/>
    <dgm:cxn modelId="{8A66E385-C715-4734-8675-486B99A9A214}" type="presParOf" srcId="{78248EF9-FFBB-4EB0-94C4-16A1D0A1A170}" destId="{CC8831C0-DF59-484B-83B2-A708366B3EB6}" srcOrd="0" destOrd="0" presId="urn:microsoft.com/office/officeart/2005/8/layout/pList2#1"/>
    <dgm:cxn modelId="{F56112A7-45DB-4FEB-9E51-93DEF2157511}" type="presParOf" srcId="{CC8831C0-DF59-484B-83B2-A708366B3EB6}" destId="{2572025E-E8B8-4F94-94D0-DC22D7F762FB}" srcOrd="0" destOrd="0" presId="urn:microsoft.com/office/officeart/2005/8/layout/pList2#1"/>
    <dgm:cxn modelId="{53DFFBA4-F4ED-43F7-941A-2866E9787AF8}" type="presParOf" srcId="{CC8831C0-DF59-484B-83B2-A708366B3EB6}" destId="{2E2B4276-DB06-4C66-80FF-919CDE10A5FE}" srcOrd="1" destOrd="0" presId="urn:microsoft.com/office/officeart/2005/8/layout/pList2#1"/>
    <dgm:cxn modelId="{083A3144-4848-4A0E-A32D-38355AD990C8}"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xfrm rot="10800000">
          <a:off x="261506" y="457203"/>
          <a:ext cx="7935186" cy="4063995"/>
        </a:xfrm>
        <a:prstGeom prst="round2SameRect">
          <a:avLst>
            <a:gd name="adj1" fmla="val 10500"/>
            <a:gd name="adj2" fmla="val 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gm:spPr>
      <dgm:t>
        <a:bodyPr/>
        <a:lstStyle/>
        <a:p>
          <a:pPr algn="just"/>
          <a:endParaRPr lang="tr-TR" sz="2200" b="0" dirty="0" smtClean="0">
            <a:solidFill>
              <a:sysClr val="window" lastClr="FFFFFF"/>
            </a:solidFill>
            <a:latin typeface="Corbel" pitchFamily="34" charset="0"/>
            <a:ea typeface="+mn-ea"/>
            <a:cs typeface="+mn-cs"/>
          </a:endParaRPr>
        </a:p>
        <a:p>
          <a:pPr algn="ctr"/>
          <a:endParaRPr lang="tr-TR" sz="2200" b="1" dirty="0" smtClean="0">
            <a:solidFill>
              <a:sysClr val="window" lastClr="FFFFFF"/>
            </a:solidFill>
            <a:latin typeface="Corbel" pitchFamily="34" charset="0"/>
            <a:ea typeface="+mn-ea"/>
            <a:cs typeface="+mn-cs"/>
          </a:endParaRPr>
        </a:p>
        <a:p>
          <a:pPr algn="just"/>
          <a:endParaRPr lang="tr-TR" sz="2200" b="1" dirty="0" smtClean="0">
            <a:solidFill>
              <a:sysClr val="window" lastClr="FFFFFF"/>
            </a:solidFill>
            <a:latin typeface="Corbel" pitchFamily="34" charset="0"/>
            <a:ea typeface="+mn-ea"/>
            <a:cs typeface="+mn-cs"/>
          </a:endParaRPr>
        </a:p>
        <a:p>
          <a:pPr algn="ctr"/>
          <a:endParaRPr lang="en-US" sz="2200" b="1" dirty="0" smtClean="0">
            <a:solidFill>
              <a:sysClr val="window" lastClr="FFFFFF"/>
            </a:solidFill>
            <a:latin typeface="Corbel" pitchFamily="34" charset="0"/>
            <a:ea typeface="+mn-ea"/>
            <a:cs typeface="+mn-cs"/>
          </a:endParaRPr>
        </a:p>
        <a:p>
          <a:pPr algn="ctr"/>
          <a:endParaRPr lang="en-US" sz="2200" b="1" dirty="0" smtClean="0">
            <a:solidFill>
              <a:sysClr val="window" lastClr="FFFFFF"/>
            </a:solidFill>
            <a:latin typeface="Corbel" pitchFamily="34" charset="0"/>
            <a:ea typeface="+mn-ea"/>
            <a:cs typeface="+mn-cs"/>
          </a:endParaRPr>
        </a:p>
        <a:p>
          <a:pPr algn="ctr"/>
          <a:endParaRPr lang="en-US" sz="2200" b="1" dirty="0" smtClean="0">
            <a:solidFill>
              <a:sysClr val="window" lastClr="FFFFFF"/>
            </a:solidFill>
            <a:latin typeface="Corbel" pitchFamily="34" charset="0"/>
            <a:ea typeface="+mn-ea"/>
            <a:cs typeface="+mn-cs"/>
          </a:endParaRPr>
        </a:p>
      </dgm:t>
    </dgm:pt>
    <dgm:pt modelId="{A91F7A1B-DD1E-4B26-839C-2A5EF0A403AD}" type="sibTrans" cxnId="{9A40B199-C1E6-4AA6-9486-07915ED7CAE7}">
      <dgm:prSet/>
      <dgm:spPr/>
      <dgm:t>
        <a:bodyPr/>
        <a:lstStyle/>
        <a:p>
          <a:endParaRPr lang="en-US"/>
        </a:p>
      </dgm:t>
    </dgm:pt>
    <dgm:pt modelId="{50A25A56-CEA1-40EB-822C-18475EA4B47A}" type="par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xfrm>
          <a:off x="0" y="0"/>
          <a:ext cx="8458200" cy="1828800"/>
        </a:xfrm>
        <a:prstGeom prst="roundRect">
          <a:avLst>
            <a:gd name="adj" fmla="val 10000"/>
          </a:avLst>
        </a:prstGeom>
        <a:solidFill>
          <a:srgbClr val="9BBB59">
            <a:lumMod val="50000"/>
            <a:alpha val="90000"/>
          </a:srgbClr>
        </a:solidFill>
        <a:ln w="9525" cap="flat" cmpd="sng" algn="ctr">
          <a:solidFill>
            <a:srgbClr val="C0504D">
              <a:tint val="40000"/>
              <a:alpha val="90000"/>
              <a:hueOff val="0"/>
              <a:satOff val="0"/>
              <a:lumOff val="0"/>
              <a:alphaOff val="0"/>
            </a:srgbClr>
          </a:solidFill>
          <a:prstDash val="solid"/>
        </a:ln>
        <a:effectLst/>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X="110287" custScaleY="181818" custLinFactNeighborX="638" custLinFactNeighborY="-21543">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custScaleX="106591" custScaleY="121775" custLinFactY="82848" custLinFactNeighborX="-2335" custLinFactNeighborY="100000"/>
      <dgm:spPr>
        <a:xfrm>
          <a:off x="261506" y="-213358"/>
          <a:ext cx="7935186" cy="1341120"/>
        </a:xfrm>
        <a:prstGeom prst="roundRect">
          <a:avLst>
            <a:gd name="adj" fmla="val 10000"/>
          </a:avLst>
        </a:prstGeom>
        <a:solidFill>
          <a:srgbClr val="232C12"/>
        </a:solidFill>
        <a:ln>
          <a:noFill/>
        </a:ln>
        <a:effectLst>
          <a:outerShdw blurRad="40000" dist="23000" dir="5400000" rotWithShape="0">
            <a:srgbClr val="000000">
              <a:alpha val="35000"/>
            </a:srgbClr>
          </a:outerShdw>
        </a:effectLst>
      </dgm:spPr>
    </dgm:pt>
  </dgm:ptLst>
  <dgm:cxnLst>
    <dgm:cxn modelId="{A24316F6-F5C2-47BF-BF26-714C881FB096}" type="presOf" srcId="{AA690160-D328-4B69-A035-90D3C82FA0A6}" destId="{9E4DC8AD-1AC7-4E53-B32C-25202AFDB195}" srcOrd="0" destOrd="0" presId="urn:microsoft.com/office/officeart/2005/8/layout/pList2#1"/>
    <dgm:cxn modelId="{D768AC0A-FBF1-43AB-A894-660ABD0B9C71}" type="presOf" srcId="{476E4177-EF8D-419E-AB8A-93E66CC82482}" destId="{2572025E-E8B8-4F94-94D0-DC22D7F762FB}"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47DC065A-46D2-442F-B9BF-14B131DC1D7C}" type="presParOf" srcId="{9E4DC8AD-1AC7-4E53-B32C-25202AFDB195}" destId="{ACBF4AF3-FAB8-444C-81AB-52C89640E279}" srcOrd="0" destOrd="0" presId="urn:microsoft.com/office/officeart/2005/8/layout/pList2#1"/>
    <dgm:cxn modelId="{1CE1F8E8-DDA6-46EF-985B-F5957DF35553}" type="presParOf" srcId="{9E4DC8AD-1AC7-4E53-B32C-25202AFDB195}" destId="{78248EF9-FFBB-4EB0-94C4-16A1D0A1A170}" srcOrd="1" destOrd="0" presId="urn:microsoft.com/office/officeart/2005/8/layout/pList2#1"/>
    <dgm:cxn modelId="{BA212C26-5C2B-4FF8-B1D5-628320667C88}" type="presParOf" srcId="{78248EF9-FFBB-4EB0-94C4-16A1D0A1A170}" destId="{CC8831C0-DF59-484B-83B2-A708366B3EB6}" srcOrd="0" destOrd="0" presId="urn:microsoft.com/office/officeart/2005/8/layout/pList2#1"/>
    <dgm:cxn modelId="{60B10AED-AB72-4A06-8014-2161803D0508}" type="presParOf" srcId="{CC8831C0-DF59-484B-83B2-A708366B3EB6}" destId="{2572025E-E8B8-4F94-94D0-DC22D7F762FB}" srcOrd="0" destOrd="0" presId="urn:microsoft.com/office/officeart/2005/8/layout/pList2#1"/>
    <dgm:cxn modelId="{1366DD7B-BEA8-465C-9595-0464A0EDC89D}" type="presParOf" srcId="{CC8831C0-DF59-484B-83B2-A708366B3EB6}" destId="{2E2B4276-DB06-4C66-80FF-919CDE10A5FE}" srcOrd="1" destOrd="0" presId="urn:microsoft.com/office/officeart/2005/8/layout/pList2#1"/>
    <dgm:cxn modelId="{3A701B09-E89E-4D3E-94EB-FB891664D823}"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chemeClr val="accent3">
            <a:lumMod val="60000"/>
            <a:lumOff val="40000"/>
          </a:schemeClr>
        </a:solidFill>
      </dgm:spPr>
      <dgm:t>
        <a:bodyPr lIns="73152" tIns="274320" rIns="73152"/>
        <a:lstStyle/>
        <a:p>
          <a:pPr algn="just"/>
          <a:r>
            <a:rPr lang="en-US" sz="2200" dirty="0" smtClean="0"/>
            <a:t>The debate on the rights of the elderly in Turkey covers many subheadings including; </a:t>
          </a:r>
          <a:endParaRPr lang="tr-TR" sz="2200" dirty="0" smtClean="0"/>
        </a:p>
        <a:p>
          <a:pPr algn="just"/>
          <a:r>
            <a:rPr lang="tr-TR" sz="2200" dirty="0" smtClean="0"/>
            <a:t>-</a:t>
          </a:r>
          <a:r>
            <a:rPr lang="en-US" sz="2200" dirty="0" smtClean="0"/>
            <a:t>prevention of discrimination against the elderly, </a:t>
          </a:r>
          <a:endParaRPr lang="tr-TR" sz="2200" dirty="0" smtClean="0"/>
        </a:p>
        <a:p>
          <a:pPr algn="just"/>
          <a:r>
            <a:rPr lang="tr-TR" sz="2200" dirty="0" smtClean="0"/>
            <a:t>-</a:t>
          </a:r>
          <a:r>
            <a:rPr lang="en-US" sz="2200" dirty="0" smtClean="0"/>
            <a:t>prevention of violence, </a:t>
          </a:r>
          <a:endParaRPr lang="tr-TR" sz="2200" dirty="0" smtClean="0"/>
        </a:p>
        <a:p>
          <a:pPr algn="just"/>
          <a:r>
            <a:rPr lang="tr-TR" sz="2200" dirty="0" smtClean="0"/>
            <a:t>-</a:t>
          </a:r>
          <a:r>
            <a:rPr lang="en-US" sz="2200" dirty="0" smtClean="0"/>
            <a:t>right to social security, </a:t>
          </a:r>
          <a:endParaRPr lang="tr-TR" sz="2200" dirty="0" smtClean="0"/>
        </a:p>
        <a:p>
          <a:pPr algn="just"/>
          <a:r>
            <a:rPr lang="tr-TR" sz="2200" dirty="0" smtClean="0"/>
            <a:t>-</a:t>
          </a:r>
          <a:r>
            <a:rPr lang="en-US" sz="2200" dirty="0" smtClean="0"/>
            <a:t>right to health, </a:t>
          </a:r>
          <a:endParaRPr lang="tr-TR" sz="2200" dirty="0" smtClean="0"/>
        </a:p>
        <a:p>
          <a:pPr algn="just"/>
          <a:r>
            <a:rPr lang="tr-TR" sz="2200" dirty="0" smtClean="0"/>
            <a:t>-</a:t>
          </a:r>
          <a:r>
            <a:rPr lang="en-US" sz="2200" dirty="0" smtClean="0"/>
            <a:t>right to work, education and lifelong learning,</a:t>
          </a:r>
          <a:endParaRPr lang="tr-TR" sz="2200" dirty="0" smtClean="0"/>
        </a:p>
        <a:p>
          <a:pPr algn="just"/>
          <a:r>
            <a:rPr lang="tr-TR" sz="2200" dirty="0" smtClean="0"/>
            <a:t>-</a:t>
          </a:r>
          <a:r>
            <a:rPr lang="en-US" sz="2200" dirty="0" smtClean="0"/>
            <a:t>right to protection of wealth and legacy. </a:t>
          </a:r>
          <a:endParaRPr lang="tr-TR" sz="2200" b="1" dirty="0" smtClean="0">
            <a:latin typeface="Corbel" pitchFamily="34" charset="0"/>
          </a:endParaRPr>
        </a:p>
        <a:p>
          <a:pPr algn="l"/>
          <a:endParaRPr lang="tr-TR" sz="2200" b="1" dirty="0" smtClean="0">
            <a:latin typeface="Corbel" pitchFamily="34" charset="0"/>
          </a:endParaRPr>
        </a:p>
        <a:p>
          <a:pPr algn="l"/>
          <a:endParaRPr lang="tr-TR" sz="2200" b="1" dirty="0" smtClean="0">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40000"/>
            <a:lumOff val="6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custLinFactNeighborX="1506" custLinFactNeighborY="-1136">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chemeClr val="accent3">
            <a:lumMod val="60000"/>
            <a:lumOff val="40000"/>
          </a:schemeClr>
        </a:solidFill>
      </dgm:spPr>
    </dgm:pt>
  </dgm:ptLst>
  <dgm:cxnLst>
    <dgm:cxn modelId="{B2972EC7-702A-4F04-8B1E-5ACD23C44EB0}" type="presOf" srcId="{476E4177-EF8D-419E-AB8A-93E66CC82482}" destId="{2572025E-E8B8-4F94-94D0-DC22D7F762FB}"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59EAFC30-FFD5-4116-A38E-35BD056E84BB}" type="presOf" srcId="{AA690160-D328-4B69-A035-90D3C82FA0A6}" destId="{9E4DC8AD-1AC7-4E53-B32C-25202AFDB195}" srcOrd="0" destOrd="0" presId="urn:microsoft.com/office/officeart/2005/8/layout/pList2#1"/>
    <dgm:cxn modelId="{5EE7D165-F142-47B9-B672-24181391C2A1}" type="presParOf" srcId="{9E4DC8AD-1AC7-4E53-B32C-25202AFDB195}" destId="{ACBF4AF3-FAB8-444C-81AB-52C89640E279}" srcOrd="0" destOrd="0" presId="urn:microsoft.com/office/officeart/2005/8/layout/pList2#1"/>
    <dgm:cxn modelId="{9E994CD2-D4E5-42A0-8FA9-F17ACD137D16}" type="presParOf" srcId="{9E4DC8AD-1AC7-4E53-B32C-25202AFDB195}" destId="{78248EF9-FFBB-4EB0-94C4-16A1D0A1A170}" srcOrd="1" destOrd="0" presId="urn:microsoft.com/office/officeart/2005/8/layout/pList2#1"/>
    <dgm:cxn modelId="{EDE4EC78-B5B0-4D80-BA57-019544BA2418}" type="presParOf" srcId="{78248EF9-FFBB-4EB0-94C4-16A1D0A1A170}" destId="{CC8831C0-DF59-484B-83B2-A708366B3EB6}" srcOrd="0" destOrd="0" presId="urn:microsoft.com/office/officeart/2005/8/layout/pList2#1"/>
    <dgm:cxn modelId="{13ACA732-7310-41C1-AAE2-267838B8F99A}" type="presParOf" srcId="{CC8831C0-DF59-484B-83B2-A708366B3EB6}" destId="{2572025E-E8B8-4F94-94D0-DC22D7F762FB}" srcOrd="0" destOrd="0" presId="urn:microsoft.com/office/officeart/2005/8/layout/pList2#1"/>
    <dgm:cxn modelId="{A3E29043-0A82-4F7A-8DD7-DBFCDB606385}" type="presParOf" srcId="{CC8831C0-DF59-484B-83B2-A708366B3EB6}" destId="{2E2B4276-DB06-4C66-80FF-919CDE10A5FE}" srcOrd="1" destOrd="0" presId="urn:microsoft.com/office/officeart/2005/8/layout/pList2#1"/>
    <dgm:cxn modelId="{608E52E0-6AB4-4452-BF53-D83C13A5AEF8}"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chemeClr val="accent3">
            <a:lumMod val="60000"/>
            <a:lumOff val="40000"/>
          </a:schemeClr>
        </a:solidFill>
      </dgm:spPr>
      <dgm:t>
        <a:bodyPr lIns="73152" tIns="274320" rIns="73152"/>
        <a:lstStyle/>
        <a:p>
          <a:pPr algn="l"/>
          <a:endParaRPr lang="tr-TR" sz="2200" b="1" dirty="0" smtClean="0">
            <a:latin typeface="Corbel" pitchFamily="34" charset="0"/>
          </a:endParaRPr>
        </a:p>
        <a:p>
          <a:pPr algn="l"/>
          <a:endParaRPr lang="tr-TR" sz="2200" b="1" dirty="0" smtClean="0">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40000"/>
            <a:lumOff val="6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custLinFactNeighborX="1506" custLinFactNeighborY="-1136">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chemeClr val="accent3">
            <a:lumMod val="60000"/>
            <a:lumOff val="40000"/>
          </a:schemeClr>
        </a:solidFill>
      </dgm:spPr>
    </dgm:pt>
  </dgm:ptLst>
  <dgm:cxnLst>
    <dgm:cxn modelId="{9A40B199-C1E6-4AA6-9486-07915ED7CAE7}" srcId="{AA690160-D328-4B69-A035-90D3C82FA0A6}" destId="{476E4177-EF8D-419E-AB8A-93E66CC82482}" srcOrd="0" destOrd="0" parTransId="{50A25A56-CEA1-40EB-822C-18475EA4B47A}" sibTransId="{A91F7A1B-DD1E-4B26-839C-2A5EF0A403AD}"/>
    <dgm:cxn modelId="{4A94228D-4418-4C19-B60B-62C26050D522}" type="presOf" srcId="{476E4177-EF8D-419E-AB8A-93E66CC82482}" destId="{2572025E-E8B8-4F94-94D0-DC22D7F762FB}" srcOrd="0" destOrd="0" presId="urn:microsoft.com/office/officeart/2005/8/layout/pList2#1"/>
    <dgm:cxn modelId="{8455B3A9-D181-4A19-A5E5-590D6E0167F4}" type="presOf" srcId="{AA690160-D328-4B69-A035-90D3C82FA0A6}" destId="{9E4DC8AD-1AC7-4E53-B32C-25202AFDB195}" srcOrd="0" destOrd="0" presId="urn:microsoft.com/office/officeart/2005/8/layout/pList2#1"/>
    <dgm:cxn modelId="{9569CB00-B04A-4A9A-9223-A1D5C753F603}" type="presParOf" srcId="{9E4DC8AD-1AC7-4E53-B32C-25202AFDB195}" destId="{ACBF4AF3-FAB8-444C-81AB-52C89640E279}" srcOrd="0" destOrd="0" presId="urn:microsoft.com/office/officeart/2005/8/layout/pList2#1"/>
    <dgm:cxn modelId="{421A7D88-738F-4456-935F-A9B73A9EB653}" type="presParOf" srcId="{9E4DC8AD-1AC7-4E53-B32C-25202AFDB195}" destId="{78248EF9-FFBB-4EB0-94C4-16A1D0A1A170}" srcOrd="1" destOrd="0" presId="urn:microsoft.com/office/officeart/2005/8/layout/pList2#1"/>
    <dgm:cxn modelId="{9EC15459-F4A7-49ED-B9DD-D7F61A37E9EA}" type="presParOf" srcId="{78248EF9-FFBB-4EB0-94C4-16A1D0A1A170}" destId="{CC8831C0-DF59-484B-83B2-A708366B3EB6}" srcOrd="0" destOrd="0" presId="urn:microsoft.com/office/officeart/2005/8/layout/pList2#1"/>
    <dgm:cxn modelId="{3335426B-DACD-427F-B718-70EBE17FC5B8}" type="presParOf" srcId="{CC8831C0-DF59-484B-83B2-A708366B3EB6}" destId="{2572025E-E8B8-4F94-94D0-DC22D7F762FB}" srcOrd="0" destOrd="0" presId="urn:microsoft.com/office/officeart/2005/8/layout/pList2#1"/>
    <dgm:cxn modelId="{14AC8B3F-6439-4BCA-AF39-F0C0B863D4D0}" type="presParOf" srcId="{CC8831C0-DF59-484B-83B2-A708366B3EB6}" destId="{2E2B4276-DB06-4C66-80FF-919CDE10A5FE}" srcOrd="1" destOrd="0" presId="urn:microsoft.com/office/officeart/2005/8/layout/pList2#1"/>
    <dgm:cxn modelId="{BCE6B524-075D-4BCB-8046-76EC9170C1FC}"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endParaRPr lang="en-US" sz="2200" b="1" dirty="0">
            <a:solidFill>
              <a:schemeClr val="tx1"/>
            </a:solidFill>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custLinFactNeighborY="56944"/>
      <dgm:spPr>
        <a:blipFill rotWithShape="0">
          <a:blip xmlns:r="http://schemas.openxmlformats.org/officeDocument/2006/relationships" r:embed="rId1"/>
          <a:tile tx="0" ty="0" sx="100000" sy="100000" flip="none" algn="tl"/>
        </a:blip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X="100867" custScaleY="181818" custLinFactNeighborX="-365" custLinFactNeighborY="-7955">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custScaleX="98812"/>
      <dgm:spPr>
        <a:pattFill prst="pct10">
          <a:fgClr>
            <a:srgbClr val="FF0000"/>
          </a:fgClr>
          <a:bgClr>
            <a:schemeClr val="bg1"/>
          </a:bgClr>
        </a:pattFill>
      </dgm:spPr>
    </dgm:pt>
  </dgm:ptLst>
  <dgm:cxnLst>
    <dgm:cxn modelId="{9A40B199-C1E6-4AA6-9486-07915ED7CAE7}" srcId="{AA690160-D328-4B69-A035-90D3C82FA0A6}" destId="{476E4177-EF8D-419E-AB8A-93E66CC82482}" srcOrd="0" destOrd="0" parTransId="{50A25A56-CEA1-40EB-822C-18475EA4B47A}" sibTransId="{A91F7A1B-DD1E-4B26-839C-2A5EF0A403AD}"/>
    <dgm:cxn modelId="{0A61495E-A5FF-4C57-ADF0-E741475233FF}" type="presOf" srcId="{AA690160-D328-4B69-A035-90D3C82FA0A6}" destId="{9E4DC8AD-1AC7-4E53-B32C-25202AFDB195}" srcOrd="0" destOrd="0" presId="urn:microsoft.com/office/officeart/2005/8/layout/pList2#1"/>
    <dgm:cxn modelId="{B99A408B-BF74-4DE5-838F-F9121AF5BF65}" type="presOf" srcId="{476E4177-EF8D-419E-AB8A-93E66CC82482}" destId="{2572025E-E8B8-4F94-94D0-DC22D7F762FB}" srcOrd="0" destOrd="0" presId="urn:microsoft.com/office/officeart/2005/8/layout/pList2#1"/>
    <dgm:cxn modelId="{6C57D94A-D2DA-486D-9C8C-67E7B0181606}" type="presParOf" srcId="{9E4DC8AD-1AC7-4E53-B32C-25202AFDB195}" destId="{ACBF4AF3-FAB8-444C-81AB-52C89640E279}" srcOrd="0" destOrd="0" presId="urn:microsoft.com/office/officeart/2005/8/layout/pList2#1"/>
    <dgm:cxn modelId="{E1FE8CF2-B1C8-4884-B4F3-A5B762D7E7E1}" type="presParOf" srcId="{9E4DC8AD-1AC7-4E53-B32C-25202AFDB195}" destId="{78248EF9-FFBB-4EB0-94C4-16A1D0A1A170}" srcOrd="1" destOrd="0" presId="urn:microsoft.com/office/officeart/2005/8/layout/pList2#1"/>
    <dgm:cxn modelId="{938421F4-7CAA-45D4-A706-918080A7FC93}" type="presParOf" srcId="{78248EF9-FFBB-4EB0-94C4-16A1D0A1A170}" destId="{CC8831C0-DF59-484B-83B2-A708366B3EB6}" srcOrd="0" destOrd="0" presId="urn:microsoft.com/office/officeart/2005/8/layout/pList2#1"/>
    <dgm:cxn modelId="{76594929-1DA8-412E-8FCF-DBC77568ADE9}" type="presParOf" srcId="{CC8831C0-DF59-484B-83B2-A708366B3EB6}" destId="{2572025E-E8B8-4F94-94D0-DC22D7F762FB}" srcOrd="0" destOrd="0" presId="urn:microsoft.com/office/officeart/2005/8/layout/pList2#1"/>
    <dgm:cxn modelId="{C2A74BFC-1C70-4C5A-93C2-BBA6F427A755}" type="presParOf" srcId="{CC8831C0-DF59-484B-83B2-A708366B3EB6}" destId="{2E2B4276-DB06-4C66-80FF-919CDE10A5FE}" srcOrd="1" destOrd="0" presId="urn:microsoft.com/office/officeart/2005/8/layout/pList2#1"/>
    <dgm:cxn modelId="{0BE8F42C-C9F9-4DD6-BA0F-9614061C6E0B}"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rgbClr val="232C12"/>
        </a:solidFill>
      </dgm:spPr>
      <dgm:t>
        <a:bodyPr/>
        <a:lstStyle/>
        <a:p>
          <a:r>
            <a:rPr lang="en-US" sz="2200" b="0" dirty="0" smtClean="0">
              <a:latin typeface="Corbel" pitchFamily="34" charset="0"/>
            </a:rPr>
            <a:t>The research indicates that most of the incidents of elderly abuse in Turkey are manifested in violence or exploitation as a result of financial difficulties. </a:t>
          </a:r>
          <a:endParaRPr lang="tr-TR" sz="2200" b="0" dirty="0" smtClean="0">
            <a:latin typeface="Corbel" pitchFamily="34" charset="0"/>
          </a:endParaRPr>
        </a:p>
        <a:p>
          <a:pPr algn="just"/>
          <a:endParaRPr lang="tr-TR" sz="2200" b="0" dirty="0" smtClean="0">
            <a:latin typeface="Corbel" pitchFamily="34" charset="0"/>
          </a:endParaRPr>
        </a:p>
        <a:p>
          <a:pPr algn="ctr"/>
          <a:endParaRPr lang="tr-TR" sz="2200" b="1" dirty="0" smtClean="0">
            <a:latin typeface="Corbel" pitchFamily="34" charset="0"/>
          </a:endParaRPr>
        </a:p>
        <a:p>
          <a:pPr algn="just"/>
          <a:endParaRPr lang="tr-TR" sz="2200" b="1" dirty="0" smtClean="0">
            <a:latin typeface="Corbel" pitchFamily="34" charset="0"/>
          </a:endParaRPr>
        </a:p>
        <a:p>
          <a:pPr algn="ctr"/>
          <a:endParaRPr lang="en-US" sz="2200" b="1" dirty="0" smtClean="0">
            <a:latin typeface="Corbel" pitchFamily="34" charset="0"/>
          </a:endParaRPr>
        </a:p>
        <a:p>
          <a:pPr algn="ctr"/>
          <a:endParaRPr lang="en-US" sz="2200" b="1" dirty="0" smtClean="0">
            <a:latin typeface="Corbel" pitchFamily="34" charset="0"/>
          </a:endParaRPr>
        </a:p>
        <a:p>
          <a:pPr algn="ctr"/>
          <a:endParaRPr lang="en-US" sz="2200" b="1" dirty="0" smtClean="0">
            <a:latin typeface="Corbel" pitchFamily="34" charset="0"/>
          </a:endParaRPr>
        </a:p>
      </dgm:t>
    </dgm:pt>
    <dgm:pt modelId="{A91F7A1B-DD1E-4B26-839C-2A5EF0A403AD}" type="sibTrans" cxnId="{9A40B199-C1E6-4AA6-9486-07915ED7CAE7}">
      <dgm:prSet/>
      <dgm:spPr/>
      <dgm:t>
        <a:bodyPr/>
        <a:lstStyle/>
        <a:p>
          <a:endParaRPr lang="en-US"/>
        </a:p>
      </dgm:t>
    </dgm:pt>
    <dgm:pt modelId="{50A25A56-CEA1-40EB-822C-18475EA4B47A}" type="par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5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rgbClr val="232C12"/>
        </a:solidFill>
      </dgm:spPr>
    </dgm:pt>
  </dgm:ptLst>
  <dgm:cxnLst>
    <dgm:cxn modelId="{9ED9E0DC-8735-49D0-9560-AF02C404E78F}" type="presOf" srcId="{AA690160-D328-4B69-A035-90D3C82FA0A6}" destId="{9E4DC8AD-1AC7-4E53-B32C-25202AFDB195}" srcOrd="0" destOrd="0" presId="urn:microsoft.com/office/officeart/2005/8/layout/pList2#1"/>
    <dgm:cxn modelId="{AA8AB5D2-2431-4456-B2B7-D8CE9221D419}" type="presOf" srcId="{476E4177-EF8D-419E-AB8A-93E66CC82482}" destId="{2572025E-E8B8-4F94-94D0-DC22D7F762FB}"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DA3559F7-E633-45A8-A92B-201B180FAA8E}" type="presParOf" srcId="{9E4DC8AD-1AC7-4E53-B32C-25202AFDB195}" destId="{ACBF4AF3-FAB8-444C-81AB-52C89640E279}" srcOrd="0" destOrd="0" presId="urn:microsoft.com/office/officeart/2005/8/layout/pList2#1"/>
    <dgm:cxn modelId="{40ECB10F-A940-42F6-BF59-521B912C085D}" type="presParOf" srcId="{9E4DC8AD-1AC7-4E53-B32C-25202AFDB195}" destId="{78248EF9-FFBB-4EB0-94C4-16A1D0A1A170}" srcOrd="1" destOrd="0" presId="urn:microsoft.com/office/officeart/2005/8/layout/pList2#1"/>
    <dgm:cxn modelId="{9F5B8CE1-07FA-472B-B003-BB34E55414E9}" type="presParOf" srcId="{78248EF9-FFBB-4EB0-94C4-16A1D0A1A170}" destId="{CC8831C0-DF59-484B-83B2-A708366B3EB6}" srcOrd="0" destOrd="0" presId="urn:microsoft.com/office/officeart/2005/8/layout/pList2#1"/>
    <dgm:cxn modelId="{F155BE5F-4BC9-4D97-A7B9-4873712DE60D}" type="presParOf" srcId="{CC8831C0-DF59-484B-83B2-A708366B3EB6}" destId="{2572025E-E8B8-4F94-94D0-DC22D7F762FB}" srcOrd="0" destOrd="0" presId="urn:microsoft.com/office/officeart/2005/8/layout/pList2#1"/>
    <dgm:cxn modelId="{7C466F37-F76D-4161-AAF9-532B28472395}" type="presParOf" srcId="{CC8831C0-DF59-484B-83B2-A708366B3EB6}" destId="{2E2B4276-DB06-4C66-80FF-919CDE10A5FE}" srcOrd="1" destOrd="0" presId="urn:microsoft.com/office/officeart/2005/8/layout/pList2#1"/>
    <dgm:cxn modelId="{C569AAB4-B845-424F-8D10-DEF5147BB28E}"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9E4DC8AD-1AC7-4E53-B32C-25202AFDB195}" type="pres">
      <dgm:prSet presAssocID="{AA690160-D328-4B69-A035-90D3C82FA0A6}" presName="Name0" presStyleCnt="0">
        <dgm:presLayoutVars>
          <dgm:dir/>
          <dgm:resizeHandles val="exact"/>
        </dgm:presLayoutVars>
      </dgm:prSet>
      <dgm:spPr/>
    </dgm:pt>
  </dgm:ptLst>
  <dgm:cxnLst>
    <dgm:cxn modelId="{248E3935-8F18-4161-897D-94A7686BF860}" type="presOf" srcId="{AA690160-D328-4B69-A035-90D3C82FA0A6}" destId="{9E4DC8AD-1AC7-4E53-B32C-25202AFDB195}" srcOrd="0"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rgbClr val="232C12"/>
        </a:solidFill>
      </dgm:spPr>
      <dgm:t>
        <a:bodyPr/>
        <a:lstStyle/>
        <a:p>
          <a:r>
            <a:rPr lang="en-US" sz="2200" b="0" dirty="0" smtClean="0">
              <a:latin typeface="Corbel" pitchFamily="34" charset="0"/>
            </a:rPr>
            <a:t>ARTICLE 10 – «All individuals are equal without any discrimination before the law, irrespective of language, race, </a:t>
          </a:r>
          <a:r>
            <a:rPr lang="en-US" sz="2200" b="0" dirty="0" err="1" smtClean="0">
              <a:latin typeface="Corbel" pitchFamily="34" charset="0"/>
            </a:rPr>
            <a:t>colour</a:t>
          </a:r>
          <a:r>
            <a:rPr lang="en-US" sz="2200" b="0" dirty="0" smtClean="0">
              <a:latin typeface="Corbel" pitchFamily="34" charset="0"/>
            </a:rPr>
            <a:t>, sex, political opinion, philosophical belief, religion and sect, or any such considerations.»</a:t>
          </a:r>
          <a:endParaRPr lang="tr-TR" sz="2200" b="0" dirty="0" smtClean="0">
            <a:latin typeface="Corbel" pitchFamily="34" charset="0"/>
          </a:endParaRPr>
        </a:p>
        <a:p>
          <a:r>
            <a:rPr lang="en-US" sz="2200" b="0" dirty="0" smtClean="0">
              <a:latin typeface="Corbel" pitchFamily="34" charset="0"/>
            </a:rPr>
            <a:t>«(Added provision: Art. 1 of Law No 5982 of 7.5.2010) Measures favoring children, the elderly, the disabled, widows and orphans of martyrs and veterans shall not violate the principle of equality.»</a:t>
          </a:r>
          <a:endParaRPr lang="tr-TR" sz="2200" b="0" dirty="0" smtClean="0">
            <a:latin typeface="Corbel" pitchFamily="34" charset="0"/>
          </a:endParaRPr>
        </a:p>
        <a:p>
          <a:pPr algn="just"/>
          <a:endParaRPr lang="tr-TR" sz="2200" b="0" dirty="0" smtClean="0">
            <a:latin typeface="Corbel" pitchFamily="34" charset="0"/>
          </a:endParaRPr>
        </a:p>
        <a:p>
          <a:pPr algn="ctr"/>
          <a:endParaRPr lang="tr-TR" sz="2200" b="1" dirty="0" smtClean="0">
            <a:latin typeface="Corbel" pitchFamily="34" charset="0"/>
          </a:endParaRPr>
        </a:p>
        <a:p>
          <a:pPr algn="just"/>
          <a:endParaRPr lang="tr-TR" sz="2200" b="1" dirty="0" smtClean="0">
            <a:latin typeface="Corbel" pitchFamily="34" charset="0"/>
          </a:endParaRPr>
        </a:p>
        <a:p>
          <a:pPr algn="ctr"/>
          <a:endParaRPr lang="en-US" sz="2200" b="1" dirty="0" smtClean="0">
            <a:latin typeface="Corbel" pitchFamily="34" charset="0"/>
          </a:endParaRPr>
        </a:p>
        <a:p>
          <a:pPr algn="ctr"/>
          <a:endParaRPr lang="en-US" sz="2200" b="1" dirty="0" smtClean="0">
            <a:latin typeface="Corbel" pitchFamily="34" charset="0"/>
          </a:endParaRPr>
        </a:p>
        <a:p>
          <a:pPr algn="ctr"/>
          <a:endParaRPr lang="en-US" sz="2200" b="1" dirty="0" smtClean="0">
            <a:latin typeface="Corbel" pitchFamily="34" charset="0"/>
          </a:endParaRPr>
        </a:p>
      </dgm:t>
    </dgm:pt>
    <dgm:pt modelId="{A91F7A1B-DD1E-4B26-839C-2A5EF0A403AD}" type="sibTrans" cxnId="{9A40B199-C1E6-4AA6-9486-07915ED7CAE7}">
      <dgm:prSet/>
      <dgm:spPr/>
      <dgm:t>
        <a:bodyPr/>
        <a:lstStyle/>
        <a:p>
          <a:endParaRPr lang="en-US"/>
        </a:p>
      </dgm:t>
    </dgm:pt>
    <dgm:pt modelId="{50A25A56-CEA1-40EB-822C-18475EA4B47A}" type="par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5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rgbClr val="232C12"/>
        </a:solidFill>
      </dgm:spPr>
    </dgm:pt>
  </dgm:ptLst>
  <dgm:cxnLst>
    <dgm:cxn modelId="{9A40B199-C1E6-4AA6-9486-07915ED7CAE7}" srcId="{AA690160-D328-4B69-A035-90D3C82FA0A6}" destId="{476E4177-EF8D-419E-AB8A-93E66CC82482}" srcOrd="0" destOrd="0" parTransId="{50A25A56-CEA1-40EB-822C-18475EA4B47A}" sibTransId="{A91F7A1B-DD1E-4B26-839C-2A5EF0A403AD}"/>
    <dgm:cxn modelId="{651693F2-D6A7-4930-82C3-94909FC97814}" type="presOf" srcId="{AA690160-D328-4B69-A035-90D3C82FA0A6}" destId="{9E4DC8AD-1AC7-4E53-B32C-25202AFDB195}" srcOrd="0" destOrd="0" presId="urn:microsoft.com/office/officeart/2005/8/layout/pList2#1"/>
    <dgm:cxn modelId="{71FEA9A3-41F0-40D1-A8B9-9BAFCB583A97}" type="presOf" srcId="{476E4177-EF8D-419E-AB8A-93E66CC82482}" destId="{2572025E-E8B8-4F94-94D0-DC22D7F762FB}" srcOrd="0" destOrd="0" presId="urn:microsoft.com/office/officeart/2005/8/layout/pList2#1"/>
    <dgm:cxn modelId="{4F8C66B5-23A0-40F1-9C56-166F19F8D011}" type="presParOf" srcId="{9E4DC8AD-1AC7-4E53-B32C-25202AFDB195}" destId="{ACBF4AF3-FAB8-444C-81AB-52C89640E279}" srcOrd="0" destOrd="0" presId="urn:microsoft.com/office/officeart/2005/8/layout/pList2#1"/>
    <dgm:cxn modelId="{A82CE043-2AEC-407B-9722-B451B962C08F}" type="presParOf" srcId="{9E4DC8AD-1AC7-4E53-B32C-25202AFDB195}" destId="{78248EF9-FFBB-4EB0-94C4-16A1D0A1A170}" srcOrd="1" destOrd="0" presId="urn:microsoft.com/office/officeart/2005/8/layout/pList2#1"/>
    <dgm:cxn modelId="{9E82419C-B3AF-46B8-A46E-5068AFD3DF9C}" type="presParOf" srcId="{78248EF9-FFBB-4EB0-94C4-16A1D0A1A170}" destId="{CC8831C0-DF59-484B-83B2-A708366B3EB6}" srcOrd="0" destOrd="0" presId="urn:microsoft.com/office/officeart/2005/8/layout/pList2#1"/>
    <dgm:cxn modelId="{9B888893-97D2-4C17-8B81-3F60263F6148}" type="presParOf" srcId="{CC8831C0-DF59-484B-83B2-A708366B3EB6}" destId="{2572025E-E8B8-4F94-94D0-DC22D7F762FB}" srcOrd="0" destOrd="0" presId="urn:microsoft.com/office/officeart/2005/8/layout/pList2#1"/>
    <dgm:cxn modelId="{6BBF84BC-390C-4038-8BB0-D2D6303397CC}" type="presParOf" srcId="{CC8831C0-DF59-484B-83B2-A708366B3EB6}" destId="{2E2B4276-DB06-4C66-80FF-919CDE10A5FE}" srcOrd="1" destOrd="0" presId="urn:microsoft.com/office/officeart/2005/8/layout/pList2#1"/>
    <dgm:cxn modelId="{7D313E19-AE6D-45CF-851A-95F9D7EC9781}"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rgbClr val="232C12"/>
        </a:solidFill>
      </dgm:spPr>
      <dgm:t>
        <a:bodyPr/>
        <a:lstStyle/>
        <a:p>
          <a:pPr algn="just"/>
          <a:r>
            <a:rPr lang="tr-TR" sz="2200" b="0" dirty="0" smtClean="0">
              <a:latin typeface="Corbel" pitchFamily="34" charset="0"/>
            </a:rPr>
            <a:t>In Turkey, General </a:t>
          </a:r>
          <a:r>
            <a:rPr lang="tr-TR" sz="2200" b="0" dirty="0" err="1" smtClean="0">
              <a:latin typeface="Corbel" pitchFamily="34" charset="0"/>
            </a:rPr>
            <a:t>Directorate</a:t>
          </a:r>
          <a:r>
            <a:rPr lang="tr-TR" sz="2200" b="0" dirty="0" smtClean="0">
              <a:latin typeface="Corbel" pitchFamily="34" charset="0"/>
            </a:rPr>
            <a:t> of Services </a:t>
          </a:r>
          <a:r>
            <a:rPr lang="tr-TR" sz="2200" b="0" dirty="0" err="1" smtClean="0">
              <a:latin typeface="Corbel" pitchFamily="34" charset="0"/>
            </a:rPr>
            <a:t>for</a:t>
          </a:r>
          <a:r>
            <a:rPr lang="tr-TR" sz="2200" b="0" dirty="0" smtClean="0">
              <a:latin typeface="Corbel" pitchFamily="34" charset="0"/>
            </a:rPr>
            <a:t> </a:t>
          </a:r>
          <a:r>
            <a:rPr lang="tr-TR" sz="2200" b="0" dirty="0" err="1" smtClean="0">
              <a:latin typeface="Corbel" pitchFamily="34" charset="0"/>
            </a:rPr>
            <a:t>Persons</a:t>
          </a:r>
          <a:r>
            <a:rPr lang="tr-TR" sz="2200" b="0" dirty="0" smtClean="0">
              <a:latin typeface="Corbel" pitchFamily="34" charset="0"/>
            </a:rPr>
            <a:t> </a:t>
          </a:r>
          <a:r>
            <a:rPr lang="tr-TR" sz="2200" b="0" dirty="0" err="1" smtClean="0">
              <a:latin typeface="Corbel" pitchFamily="34" charset="0"/>
            </a:rPr>
            <a:t>with</a:t>
          </a:r>
          <a:r>
            <a:rPr lang="tr-TR" sz="2200" b="0" dirty="0" smtClean="0">
              <a:latin typeface="Corbel" pitchFamily="34" charset="0"/>
            </a:rPr>
            <a:t> Disabilities </a:t>
          </a:r>
          <a:r>
            <a:rPr lang="tr-TR" sz="2200" b="0" dirty="0" err="1" smtClean="0">
              <a:latin typeface="Corbel" pitchFamily="34" charset="0"/>
            </a:rPr>
            <a:t>and</a:t>
          </a:r>
          <a:r>
            <a:rPr lang="tr-TR" sz="2200" b="0" dirty="0" smtClean="0">
              <a:latin typeface="Corbel" pitchFamily="34" charset="0"/>
            </a:rPr>
            <a:t> </a:t>
          </a:r>
          <a:r>
            <a:rPr lang="tr-TR" sz="2200" b="0" dirty="0" err="1" smtClean="0">
              <a:latin typeface="Corbel" pitchFamily="34" charset="0"/>
            </a:rPr>
            <a:t>the</a:t>
          </a:r>
          <a:r>
            <a:rPr lang="tr-TR" sz="2200" b="0" dirty="0" smtClean="0">
              <a:latin typeface="Corbel" pitchFamily="34" charset="0"/>
            </a:rPr>
            <a:t> </a:t>
          </a:r>
          <a:r>
            <a:rPr lang="tr-TR" sz="2200" b="0" dirty="0" err="1" smtClean="0">
              <a:latin typeface="Corbel" pitchFamily="34" charset="0"/>
            </a:rPr>
            <a:t>Elderly</a:t>
          </a:r>
          <a:r>
            <a:rPr lang="tr-TR" sz="2200" b="0" dirty="0" smtClean="0">
              <a:latin typeface="Corbel" pitchFamily="34" charset="0"/>
            </a:rPr>
            <a:t> </a:t>
          </a:r>
          <a:r>
            <a:rPr lang="tr-TR" sz="2200" b="0" dirty="0" err="1" smtClean="0">
              <a:latin typeface="Corbel" pitchFamily="34" charset="0"/>
            </a:rPr>
            <a:t>that</a:t>
          </a:r>
          <a:r>
            <a:rPr lang="tr-TR" sz="2200" b="0" dirty="0" smtClean="0">
              <a:latin typeface="Corbel" pitchFamily="34" charset="0"/>
            </a:rPr>
            <a:t> is </a:t>
          </a:r>
          <a:r>
            <a:rPr lang="tr-TR" sz="2200" b="0" dirty="0" err="1" smtClean="0">
              <a:latin typeface="Corbel" pitchFamily="34" charset="0"/>
            </a:rPr>
            <a:t>the</a:t>
          </a:r>
          <a:r>
            <a:rPr lang="tr-TR" sz="2200" b="0" dirty="0" smtClean="0">
              <a:latin typeface="Corbel" pitchFamily="34" charset="0"/>
            </a:rPr>
            <a:t> </a:t>
          </a:r>
          <a:r>
            <a:rPr lang="tr-TR" sz="2200" b="0" dirty="0" err="1" smtClean="0">
              <a:latin typeface="Corbel" pitchFamily="34" charset="0"/>
            </a:rPr>
            <a:t>Government</a:t>
          </a:r>
          <a:r>
            <a:rPr lang="tr-TR" sz="2200" b="0" dirty="0" smtClean="0">
              <a:latin typeface="Corbel" pitchFamily="34" charset="0"/>
            </a:rPr>
            <a:t> </a:t>
          </a:r>
          <a:r>
            <a:rPr lang="tr-TR" sz="2200" b="0" dirty="0" err="1" smtClean="0">
              <a:latin typeface="Corbel" pitchFamily="34" charset="0"/>
            </a:rPr>
            <a:t>Coordinating</a:t>
          </a:r>
          <a:r>
            <a:rPr lang="tr-TR" sz="2200" b="0" dirty="0" smtClean="0">
              <a:latin typeface="Corbel" pitchFamily="34" charset="0"/>
            </a:rPr>
            <a:t> Body </a:t>
          </a:r>
          <a:r>
            <a:rPr lang="tr-TR" sz="2200" b="0" dirty="0" err="1" smtClean="0">
              <a:latin typeface="Corbel" pitchFamily="34" charset="0"/>
            </a:rPr>
            <a:t>have</a:t>
          </a:r>
          <a:r>
            <a:rPr lang="tr-TR" sz="2200" b="0" dirty="0" smtClean="0">
              <a:latin typeface="Corbel" pitchFamily="34" charset="0"/>
            </a:rPr>
            <a:t> </a:t>
          </a:r>
          <a:r>
            <a:rPr lang="tr-TR" sz="2200" b="0" dirty="0" err="1" smtClean="0">
              <a:latin typeface="Corbel" pitchFamily="34" charset="0"/>
            </a:rPr>
            <a:t>the</a:t>
          </a:r>
          <a:r>
            <a:rPr lang="tr-TR" sz="2200" b="0" dirty="0" smtClean="0">
              <a:latin typeface="Corbel" pitchFamily="34" charset="0"/>
            </a:rPr>
            <a:t> </a:t>
          </a:r>
          <a:r>
            <a:rPr lang="tr-TR" sz="2200" b="0" dirty="0" err="1" smtClean="0">
              <a:latin typeface="Corbel" pitchFamily="34" charset="0"/>
            </a:rPr>
            <a:t>task</a:t>
          </a:r>
          <a:r>
            <a:rPr lang="tr-TR" sz="2200" b="0" dirty="0" smtClean="0">
              <a:latin typeface="Corbel" pitchFamily="34" charset="0"/>
            </a:rPr>
            <a:t> of </a:t>
          </a:r>
          <a:r>
            <a:rPr lang="tr-TR" sz="2200" b="0" dirty="0" err="1" smtClean="0">
              <a:latin typeface="Corbel" pitchFamily="34" charset="0"/>
            </a:rPr>
            <a:t>preparing</a:t>
          </a:r>
          <a:r>
            <a:rPr lang="tr-TR" sz="2200" b="0" dirty="0" smtClean="0">
              <a:latin typeface="Corbel" pitchFamily="34" charset="0"/>
            </a:rPr>
            <a:t> </a:t>
          </a:r>
          <a:r>
            <a:rPr lang="tr-TR" sz="2200" b="0" dirty="0" err="1" smtClean="0">
              <a:latin typeface="Corbel" pitchFamily="34" charset="0"/>
            </a:rPr>
            <a:t>legislation</a:t>
          </a:r>
          <a:r>
            <a:rPr lang="tr-TR" sz="2200" b="0" dirty="0" smtClean="0">
              <a:latin typeface="Corbel" pitchFamily="34" charset="0"/>
            </a:rPr>
            <a:t> on </a:t>
          </a:r>
          <a:r>
            <a:rPr lang="tr-TR" sz="2200" b="0" dirty="0" err="1" smtClean="0">
              <a:latin typeface="Corbel" pitchFamily="34" charset="0"/>
            </a:rPr>
            <a:t>elderly</a:t>
          </a:r>
          <a:r>
            <a:rPr lang="tr-TR" sz="2200" b="0" dirty="0" smtClean="0">
              <a:latin typeface="Corbel" pitchFamily="34" charset="0"/>
            </a:rPr>
            <a:t> </a:t>
          </a:r>
          <a:r>
            <a:rPr lang="tr-TR" sz="2200" b="0" dirty="0" err="1" smtClean="0">
              <a:latin typeface="Corbel" pitchFamily="34" charset="0"/>
            </a:rPr>
            <a:t>services</a:t>
          </a:r>
          <a:r>
            <a:rPr lang="tr-TR" sz="2200" b="0" dirty="0" smtClean="0">
              <a:latin typeface="Corbel" pitchFamily="34" charset="0"/>
            </a:rPr>
            <a:t>.  </a:t>
          </a:r>
        </a:p>
        <a:p>
          <a:pPr algn="just"/>
          <a:endParaRPr lang="tr-TR" sz="2200" b="0" dirty="0" smtClean="0">
            <a:latin typeface="Corbel" pitchFamily="34" charset="0"/>
          </a:endParaRPr>
        </a:p>
        <a:p>
          <a:pPr algn="just"/>
          <a:r>
            <a:rPr lang="tr-TR" sz="2200" b="0" dirty="0" err="1" smtClean="0">
              <a:latin typeface="Corbel" pitchFamily="34" charset="0"/>
            </a:rPr>
            <a:t>The</a:t>
          </a:r>
          <a:r>
            <a:rPr lang="tr-TR" sz="2200" b="0" dirty="0" smtClean="0">
              <a:latin typeface="Corbel" pitchFamily="34" charset="0"/>
            </a:rPr>
            <a:t> </a:t>
          </a:r>
          <a:r>
            <a:rPr lang="tr-TR" sz="2200" b="0" dirty="0" err="1" smtClean="0">
              <a:latin typeface="Corbel" pitchFamily="34" charset="0"/>
            </a:rPr>
            <a:t>Turkish</a:t>
          </a:r>
          <a:r>
            <a:rPr lang="tr-TR" sz="2200" b="0" dirty="0" smtClean="0">
              <a:latin typeface="Corbel" pitchFamily="34" charset="0"/>
            </a:rPr>
            <a:t> C</a:t>
          </a:r>
          <a:r>
            <a:rPr lang="en-US" sz="2200" b="0" dirty="0" err="1" smtClean="0">
              <a:latin typeface="Corbel" pitchFamily="34" charset="0"/>
            </a:rPr>
            <a:t>onstitution</a:t>
          </a:r>
          <a:r>
            <a:rPr lang="en-US" sz="2200" b="0" dirty="0" smtClean="0">
              <a:latin typeface="Corbel" pitchFamily="34" charset="0"/>
            </a:rPr>
            <a:t> includes </a:t>
          </a:r>
          <a:r>
            <a:rPr lang="tr-TR" sz="2200" b="0" dirty="0" err="1" smtClean="0">
              <a:latin typeface="Corbel" pitchFamily="34" charset="0"/>
            </a:rPr>
            <a:t>various</a:t>
          </a:r>
          <a:r>
            <a:rPr lang="tr-TR" sz="2200" b="0" dirty="0" smtClean="0">
              <a:latin typeface="Corbel" pitchFamily="34" charset="0"/>
            </a:rPr>
            <a:t> </a:t>
          </a:r>
          <a:r>
            <a:rPr lang="tr-TR" sz="2200" b="0" dirty="0" err="1" smtClean="0">
              <a:latin typeface="Corbel" pitchFamily="34" charset="0"/>
            </a:rPr>
            <a:t>provisions</a:t>
          </a:r>
          <a:r>
            <a:rPr lang="tr-TR" sz="2200" b="0" dirty="0" smtClean="0">
              <a:latin typeface="Corbel" pitchFamily="34" charset="0"/>
            </a:rPr>
            <a:t> </a:t>
          </a:r>
          <a:r>
            <a:rPr lang="tr-TR" sz="2200" b="0" dirty="0" err="1" smtClean="0">
              <a:latin typeface="Corbel" pitchFamily="34" charset="0"/>
            </a:rPr>
            <a:t>about</a:t>
          </a:r>
          <a:r>
            <a:rPr lang="tr-TR" sz="2200" b="0" dirty="0" smtClean="0">
              <a:latin typeface="Corbel" pitchFamily="34" charset="0"/>
            </a:rPr>
            <a:t> </a:t>
          </a:r>
          <a:r>
            <a:rPr lang="tr-TR" sz="2200" b="0" dirty="0" err="1" smtClean="0">
              <a:latin typeface="Corbel" pitchFamily="34" charset="0"/>
            </a:rPr>
            <a:t>older</a:t>
          </a:r>
          <a:r>
            <a:rPr lang="tr-TR" sz="2200" b="0" dirty="0" smtClean="0">
              <a:latin typeface="Corbel" pitchFamily="34" charset="0"/>
            </a:rPr>
            <a:t> </a:t>
          </a:r>
          <a:r>
            <a:rPr lang="en-US" sz="2200" b="0" dirty="0" smtClean="0">
              <a:latin typeface="Corbel" pitchFamily="34" charset="0"/>
            </a:rPr>
            <a:t> </a:t>
          </a:r>
          <a:r>
            <a:rPr lang="en-US" sz="2200" b="0" dirty="0" err="1" smtClean="0">
              <a:latin typeface="Corbel" pitchFamily="34" charset="0"/>
            </a:rPr>
            <a:t>pe</a:t>
          </a:r>
          <a:r>
            <a:rPr lang="tr-TR" sz="2200" b="0" dirty="0" err="1" smtClean="0">
              <a:latin typeface="Corbel" pitchFamily="34" charset="0"/>
            </a:rPr>
            <a:t>rsons</a:t>
          </a:r>
          <a:r>
            <a:rPr lang="tr-TR" sz="2200" b="0" dirty="0" smtClean="0">
              <a:latin typeface="Corbel" pitchFamily="34" charset="0"/>
            </a:rPr>
            <a:t>. </a:t>
          </a:r>
        </a:p>
        <a:p>
          <a:pPr algn="just"/>
          <a:endParaRPr lang="tr-TR" sz="2200" b="0" dirty="0" smtClean="0">
            <a:latin typeface="Corbel" pitchFamily="34" charset="0"/>
          </a:endParaRPr>
        </a:p>
        <a:p>
          <a:pPr algn="just"/>
          <a:r>
            <a:rPr lang="tr-TR" sz="2200" b="0" dirty="0" err="1" smtClean="0">
              <a:latin typeface="Corbel" pitchFamily="34" charset="0"/>
            </a:rPr>
            <a:t>There</a:t>
          </a:r>
          <a:r>
            <a:rPr lang="tr-TR" sz="2200" b="0" dirty="0" smtClean="0">
              <a:latin typeface="Corbel" pitchFamily="34" charset="0"/>
            </a:rPr>
            <a:t> </a:t>
          </a:r>
          <a:r>
            <a:rPr lang="tr-TR" sz="2200" b="0" dirty="0" err="1" smtClean="0">
              <a:latin typeface="Corbel" pitchFamily="34" charset="0"/>
            </a:rPr>
            <a:t>are</a:t>
          </a:r>
          <a:r>
            <a:rPr lang="tr-TR" sz="2200" b="0" dirty="0" smtClean="0">
              <a:latin typeface="Corbel" pitchFamily="34" charset="0"/>
            </a:rPr>
            <a:t> </a:t>
          </a:r>
          <a:r>
            <a:rPr lang="tr-TR" sz="2200" b="0" dirty="0" err="1" smtClean="0">
              <a:latin typeface="Corbel" pitchFamily="34" charset="0"/>
            </a:rPr>
            <a:t>also</a:t>
          </a:r>
          <a:r>
            <a:rPr lang="tr-TR" sz="2200" b="0" dirty="0" smtClean="0">
              <a:latin typeface="Corbel" pitchFamily="34" charset="0"/>
            </a:rPr>
            <a:t> </a:t>
          </a:r>
          <a:r>
            <a:rPr lang="tr-TR" sz="2200" b="0" dirty="0" err="1" smtClean="0">
              <a:latin typeface="Corbel" pitchFamily="34" charset="0"/>
            </a:rPr>
            <a:t>regulations</a:t>
          </a:r>
          <a:r>
            <a:rPr lang="tr-TR" sz="2200" b="0" dirty="0" smtClean="0">
              <a:latin typeface="Corbel" pitchFamily="34" charset="0"/>
            </a:rPr>
            <a:t> on </a:t>
          </a:r>
          <a:r>
            <a:rPr lang="tr-TR" sz="2200" b="0" dirty="0" err="1" smtClean="0">
              <a:latin typeface="Corbel" pitchFamily="34" charset="0"/>
            </a:rPr>
            <a:t>protecting</a:t>
          </a:r>
          <a:r>
            <a:rPr lang="tr-TR" sz="2200" b="0" dirty="0" smtClean="0">
              <a:latin typeface="Corbel" pitchFamily="34" charset="0"/>
            </a:rPr>
            <a:t> </a:t>
          </a:r>
          <a:r>
            <a:rPr lang="tr-TR" sz="2200" b="0" dirty="0" err="1" smtClean="0">
              <a:latin typeface="Corbel" pitchFamily="34" charset="0"/>
            </a:rPr>
            <a:t>older</a:t>
          </a:r>
          <a:r>
            <a:rPr lang="tr-TR" sz="2200" b="0" dirty="0" smtClean="0">
              <a:latin typeface="Corbel" pitchFamily="34" charset="0"/>
            </a:rPr>
            <a:t> </a:t>
          </a:r>
          <a:r>
            <a:rPr lang="tr-TR" sz="2200" b="0" dirty="0" err="1" smtClean="0">
              <a:latin typeface="Corbel" pitchFamily="34" charset="0"/>
            </a:rPr>
            <a:t>persons</a:t>
          </a:r>
          <a:r>
            <a:rPr lang="tr-TR" sz="2200" b="0" dirty="0" smtClean="0">
              <a:latin typeface="Corbel" pitchFamily="34" charset="0"/>
            </a:rPr>
            <a:t> </a:t>
          </a:r>
          <a:r>
            <a:rPr lang="tr-TR" sz="2200" b="0" dirty="0" err="1" smtClean="0">
              <a:latin typeface="Corbel" pitchFamily="34" charset="0"/>
            </a:rPr>
            <a:t>so</a:t>
          </a:r>
          <a:r>
            <a:rPr lang="tr-TR" sz="2200" b="0" dirty="0" smtClean="0">
              <a:latin typeface="Corbel" pitchFamily="34" charset="0"/>
            </a:rPr>
            <a:t> </a:t>
          </a:r>
          <a:r>
            <a:rPr lang="tr-TR" sz="2200" b="0" dirty="0" err="1" smtClean="0">
              <a:latin typeface="Corbel" pitchFamily="34" charset="0"/>
            </a:rPr>
            <a:t>that</a:t>
          </a:r>
          <a:r>
            <a:rPr lang="tr-TR" sz="2200" b="0" dirty="0" smtClean="0">
              <a:latin typeface="Corbel" pitchFamily="34" charset="0"/>
            </a:rPr>
            <a:t> </a:t>
          </a:r>
          <a:r>
            <a:rPr lang="tr-TR" sz="2200" b="0" dirty="0" err="1" smtClean="0">
              <a:latin typeface="Corbel" pitchFamily="34" charset="0"/>
            </a:rPr>
            <a:t>positive</a:t>
          </a:r>
          <a:r>
            <a:rPr lang="tr-TR" sz="2200" b="0" dirty="0" smtClean="0">
              <a:latin typeface="Corbel" pitchFamily="34" charset="0"/>
            </a:rPr>
            <a:t> </a:t>
          </a:r>
          <a:r>
            <a:rPr lang="tr-TR" sz="2200" b="0" dirty="0" err="1" smtClean="0">
              <a:latin typeface="Corbel" pitchFamily="34" charset="0"/>
            </a:rPr>
            <a:t>discrimination</a:t>
          </a:r>
          <a:r>
            <a:rPr lang="tr-TR" sz="2200" b="0" dirty="0" smtClean="0">
              <a:latin typeface="Corbel" pitchFamily="34" charset="0"/>
            </a:rPr>
            <a:t> </a:t>
          </a:r>
          <a:r>
            <a:rPr lang="tr-TR" sz="2200" b="0" dirty="0" err="1" smtClean="0">
              <a:latin typeface="Corbel" pitchFamily="34" charset="0"/>
            </a:rPr>
            <a:t>measures</a:t>
          </a:r>
          <a:r>
            <a:rPr lang="tr-TR" sz="2200" b="0" dirty="0" smtClean="0">
              <a:latin typeface="Corbel" pitchFamily="34" charset="0"/>
            </a:rPr>
            <a:t> </a:t>
          </a:r>
          <a:r>
            <a:rPr lang="tr-TR" sz="2200" b="0" dirty="0" err="1" smtClean="0">
              <a:latin typeface="Corbel" pitchFamily="34" charset="0"/>
            </a:rPr>
            <a:t>cover</a:t>
          </a:r>
          <a:r>
            <a:rPr lang="tr-TR" sz="2200" b="0" dirty="0" smtClean="0">
              <a:latin typeface="Corbel" pitchFamily="34" charset="0"/>
            </a:rPr>
            <a:t> </a:t>
          </a:r>
          <a:r>
            <a:rPr lang="tr-TR" sz="2200" b="0" dirty="0" err="1" smtClean="0">
              <a:latin typeface="Corbel" pitchFamily="34" charset="0"/>
            </a:rPr>
            <a:t>older</a:t>
          </a:r>
          <a:r>
            <a:rPr lang="tr-TR" sz="2200" b="0" dirty="0" smtClean="0">
              <a:latin typeface="Corbel" pitchFamily="34" charset="0"/>
            </a:rPr>
            <a:t> </a:t>
          </a:r>
          <a:r>
            <a:rPr lang="tr-TR" sz="2200" b="0" dirty="0" err="1" smtClean="0">
              <a:latin typeface="Corbel" pitchFamily="34" charset="0"/>
            </a:rPr>
            <a:t>persons</a:t>
          </a:r>
          <a:r>
            <a:rPr lang="tr-TR" sz="2200" b="0" dirty="0" smtClean="0">
              <a:latin typeface="Corbel" pitchFamily="34" charset="0"/>
            </a:rPr>
            <a:t>. </a:t>
          </a:r>
          <a:endParaRPr lang="tr-TR" sz="2200" b="1" dirty="0" smtClean="0">
            <a:latin typeface="Corbel" pitchFamily="34" charset="0"/>
          </a:endParaRPr>
        </a:p>
        <a:p>
          <a:pPr algn="just"/>
          <a:endParaRPr lang="tr-TR" sz="2200" b="0" dirty="0" smtClean="0">
            <a:latin typeface="Corbel" pitchFamily="34" charset="0"/>
          </a:endParaRPr>
        </a:p>
        <a:p>
          <a:pPr algn="ctr"/>
          <a:endParaRPr lang="tr-TR" sz="2200" b="1" dirty="0" smtClean="0">
            <a:latin typeface="Corbel" pitchFamily="34" charset="0"/>
          </a:endParaRPr>
        </a:p>
        <a:p>
          <a:pPr algn="just"/>
          <a:endParaRPr lang="tr-TR" sz="2200" b="1" dirty="0" smtClean="0">
            <a:latin typeface="Corbel" pitchFamily="34" charset="0"/>
          </a:endParaRPr>
        </a:p>
        <a:p>
          <a:pPr algn="ctr"/>
          <a:endParaRPr lang="en-US" sz="2200" b="1" dirty="0" smtClean="0">
            <a:latin typeface="Corbel" pitchFamily="34" charset="0"/>
          </a:endParaRPr>
        </a:p>
        <a:p>
          <a:pPr algn="ctr"/>
          <a:endParaRPr lang="en-US" sz="2200" b="1" dirty="0" smtClean="0">
            <a:latin typeface="Corbel" pitchFamily="34" charset="0"/>
          </a:endParaRPr>
        </a:p>
        <a:p>
          <a:pPr algn="ctr"/>
          <a:endParaRPr lang="en-US" sz="2200" b="1" dirty="0" smtClean="0">
            <a:latin typeface="Corbel" pitchFamily="34" charset="0"/>
          </a:endParaRPr>
        </a:p>
      </dgm:t>
    </dgm:pt>
    <dgm:pt modelId="{A91F7A1B-DD1E-4B26-839C-2A5EF0A403AD}" type="sibTrans" cxnId="{9A40B199-C1E6-4AA6-9486-07915ED7CAE7}">
      <dgm:prSet/>
      <dgm:spPr/>
      <dgm:t>
        <a:bodyPr/>
        <a:lstStyle/>
        <a:p>
          <a:endParaRPr lang="en-US"/>
        </a:p>
      </dgm:t>
    </dgm:pt>
    <dgm:pt modelId="{50A25A56-CEA1-40EB-822C-18475EA4B47A}" type="par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5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rgbClr val="232C12"/>
        </a:solidFill>
      </dgm:spPr>
    </dgm:pt>
  </dgm:ptLst>
  <dgm:cxnLst>
    <dgm:cxn modelId="{9A40B199-C1E6-4AA6-9486-07915ED7CAE7}" srcId="{AA690160-D328-4B69-A035-90D3C82FA0A6}" destId="{476E4177-EF8D-419E-AB8A-93E66CC82482}" srcOrd="0" destOrd="0" parTransId="{50A25A56-CEA1-40EB-822C-18475EA4B47A}" sibTransId="{A91F7A1B-DD1E-4B26-839C-2A5EF0A403AD}"/>
    <dgm:cxn modelId="{F35A2B30-CB0F-4B4B-8514-7D52E76080CD}" type="presOf" srcId="{AA690160-D328-4B69-A035-90D3C82FA0A6}" destId="{9E4DC8AD-1AC7-4E53-B32C-25202AFDB195}" srcOrd="0" destOrd="0" presId="urn:microsoft.com/office/officeart/2005/8/layout/pList2#1"/>
    <dgm:cxn modelId="{EE594E7C-4AC9-4C0F-8B80-1E76C720436C}" type="presOf" srcId="{476E4177-EF8D-419E-AB8A-93E66CC82482}" destId="{2572025E-E8B8-4F94-94D0-DC22D7F762FB}" srcOrd="0" destOrd="0" presId="urn:microsoft.com/office/officeart/2005/8/layout/pList2#1"/>
    <dgm:cxn modelId="{780822C7-0253-4049-9EED-79E75C670252}" type="presParOf" srcId="{9E4DC8AD-1AC7-4E53-B32C-25202AFDB195}" destId="{ACBF4AF3-FAB8-444C-81AB-52C89640E279}" srcOrd="0" destOrd="0" presId="urn:microsoft.com/office/officeart/2005/8/layout/pList2#1"/>
    <dgm:cxn modelId="{7E72D867-21D3-415A-84A8-64E2A99E4715}" type="presParOf" srcId="{9E4DC8AD-1AC7-4E53-B32C-25202AFDB195}" destId="{78248EF9-FFBB-4EB0-94C4-16A1D0A1A170}" srcOrd="1" destOrd="0" presId="urn:microsoft.com/office/officeart/2005/8/layout/pList2#1"/>
    <dgm:cxn modelId="{72D65FFC-8EFA-4AFB-91F1-D1B355404A88}" type="presParOf" srcId="{78248EF9-FFBB-4EB0-94C4-16A1D0A1A170}" destId="{CC8831C0-DF59-484B-83B2-A708366B3EB6}" srcOrd="0" destOrd="0" presId="urn:microsoft.com/office/officeart/2005/8/layout/pList2#1"/>
    <dgm:cxn modelId="{8162BA9E-464D-44BB-BECD-B6DCE8830860}" type="presParOf" srcId="{CC8831C0-DF59-484B-83B2-A708366B3EB6}" destId="{2572025E-E8B8-4F94-94D0-DC22D7F762FB}" srcOrd="0" destOrd="0" presId="urn:microsoft.com/office/officeart/2005/8/layout/pList2#1"/>
    <dgm:cxn modelId="{7DF2B454-F6D5-4333-B8FA-3F3248E41D0D}" type="presParOf" srcId="{CC8831C0-DF59-484B-83B2-A708366B3EB6}" destId="{2E2B4276-DB06-4C66-80FF-919CDE10A5FE}" srcOrd="1" destOrd="0" presId="urn:microsoft.com/office/officeart/2005/8/layout/pList2#1"/>
    <dgm:cxn modelId="{BAA5E671-FB37-4A2F-AEA8-D927CEF8C8E4}"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rgbClr val="232C12"/>
        </a:solidFill>
      </dgm:spPr>
      <dgm:t>
        <a:bodyPr/>
        <a:lstStyle/>
        <a:p>
          <a:pPr algn="just"/>
          <a:r>
            <a:rPr lang="tr-TR" sz="2200" b="0" dirty="0" smtClean="0">
              <a:latin typeface="Corbel" pitchFamily="34" charset="0"/>
            </a:rPr>
            <a:t>Active </a:t>
          </a:r>
          <a:r>
            <a:rPr lang="tr-TR" sz="2200" b="0" dirty="0" err="1" smtClean="0">
              <a:latin typeface="Corbel" pitchFamily="34" charset="0"/>
            </a:rPr>
            <a:t>social</a:t>
          </a:r>
          <a:r>
            <a:rPr lang="tr-TR" sz="2200" b="0" dirty="0" smtClean="0">
              <a:latin typeface="Corbel" pitchFamily="34" charset="0"/>
            </a:rPr>
            <a:t> </a:t>
          </a:r>
          <a:r>
            <a:rPr lang="tr-TR" sz="2200" b="0" dirty="0" err="1" smtClean="0">
              <a:latin typeface="Corbel" pitchFamily="34" charset="0"/>
            </a:rPr>
            <a:t>policy</a:t>
          </a:r>
          <a:r>
            <a:rPr lang="tr-TR" sz="2200" b="0" dirty="0" smtClean="0">
              <a:latin typeface="Corbel" pitchFamily="34" charset="0"/>
            </a:rPr>
            <a:t> is </a:t>
          </a:r>
          <a:r>
            <a:rPr lang="tr-TR" sz="2200" b="0" dirty="0" err="1" smtClean="0">
              <a:latin typeface="Corbel" pitchFamily="34" charset="0"/>
            </a:rPr>
            <a:t>preferred</a:t>
          </a:r>
          <a:r>
            <a:rPr lang="tr-TR" sz="2200" b="0" dirty="0" smtClean="0">
              <a:latin typeface="Corbel" pitchFamily="34" charset="0"/>
            </a:rPr>
            <a:t> in </a:t>
          </a:r>
          <a:r>
            <a:rPr lang="tr-TR" sz="2200" b="0" dirty="0" err="1" smtClean="0">
              <a:latin typeface="Corbel" pitchFamily="34" charset="0"/>
            </a:rPr>
            <a:t>Turkey</a:t>
          </a:r>
          <a:r>
            <a:rPr lang="tr-TR" sz="2200" b="0" dirty="0" smtClean="0">
              <a:latin typeface="Corbel" pitchFamily="34" charset="0"/>
            </a:rPr>
            <a:t>. </a:t>
          </a:r>
          <a:r>
            <a:rPr lang="tr-TR" sz="2200" b="0" dirty="0" err="1" smtClean="0">
              <a:latin typeface="Corbel" pitchFamily="34" charset="0"/>
            </a:rPr>
            <a:t>We</a:t>
          </a:r>
          <a:r>
            <a:rPr lang="tr-TR" sz="2200" b="0" dirty="0" smtClean="0">
              <a:latin typeface="Corbel" pitchFamily="34" charset="0"/>
            </a:rPr>
            <a:t> </a:t>
          </a:r>
          <a:r>
            <a:rPr lang="tr-TR" sz="2200" b="0" dirty="0" err="1" smtClean="0">
              <a:latin typeface="Corbel" pitchFamily="34" charset="0"/>
            </a:rPr>
            <a:t>adapt</a:t>
          </a:r>
          <a:r>
            <a:rPr lang="tr-TR" sz="2200" b="0" dirty="0" smtClean="0">
              <a:latin typeface="Corbel" pitchFamily="34" charset="0"/>
            </a:rPr>
            <a:t> </a:t>
          </a:r>
          <a:r>
            <a:rPr lang="tr-TR" sz="2200" b="0" dirty="0" err="1" smtClean="0">
              <a:latin typeface="Corbel" pitchFamily="34" charset="0"/>
            </a:rPr>
            <a:t>new</a:t>
          </a:r>
          <a:r>
            <a:rPr lang="tr-TR" sz="2200" b="0" dirty="0" smtClean="0">
              <a:latin typeface="Corbel" pitchFamily="34" charset="0"/>
            </a:rPr>
            <a:t> </a:t>
          </a:r>
          <a:r>
            <a:rPr lang="tr-TR" sz="2200" b="0" dirty="0" err="1" smtClean="0">
              <a:latin typeface="Corbel" pitchFamily="34" charset="0"/>
            </a:rPr>
            <a:t>policies</a:t>
          </a:r>
          <a:r>
            <a:rPr lang="tr-TR" sz="2200" b="0" dirty="0" smtClean="0">
              <a:latin typeface="Corbel" pitchFamily="34" charset="0"/>
            </a:rPr>
            <a:t> </a:t>
          </a:r>
          <a:r>
            <a:rPr lang="tr-TR" sz="2200" b="0" dirty="0" err="1" smtClean="0">
              <a:latin typeface="Corbel" pitchFamily="34" charset="0"/>
            </a:rPr>
            <a:t>according</a:t>
          </a:r>
          <a:r>
            <a:rPr lang="tr-TR" sz="2200" b="0" dirty="0" smtClean="0">
              <a:latin typeface="Corbel" pitchFamily="34" charset="0"/>
            </a:rPr>
            <a:t> </a:t>
          </a:r>
          <a:r>
            <a:rPr lang="tr-TR" sz="2200" b="0" dirty="0" err="1" smtClean="0">
              <a:latin typeface="Corbel" pitchFamily="34" charset="0"/>
            </a:rPr>
            <a:t>to</a:t>
          </a:r>
          <a:r>
            <a:rPr lang="tr-TR" sz="2200" b="0" dirty="0" smtClean="0">
              <a:latin typeface="Corbel" pitchFamily="34" charset="0"/>
            </a:rPr>
            <a:t> </a:t>
          </a:r>
          <a:r>
            <a:rPr lang="tr-TR" sz="2200" b="0" dirty="0" err="1" smtClean="0">
              <a:latin typeface="Corbel" pitchFamily="34" charset="0"/>
            </a:rPr>
            <a:t>active</a:t>
          </a:r>
          <a:r>
            <a:rPr lang="tr-TR" sz="2200" b="0" dirty="0" smtClean="0">
              <a:latin typeface="Corbel" pitchFamily="34" charset="0"/>
            </a:rPr>
            <a:t> </a:t>
          </a:r>
          <a:r>
            <a:rPr lang="tr-TR" sz="2200" b="0" dirty="0" err="1" smtClean="0">
              <a:latin typeface="Corbel" pitchFamily="34" charset="0"/>
            </a:rPr>
            <a:t>policy</a:t>
          </a:r>
          <a:r>
            <a:rPr lang="tr-TR" sz="2200" b="0" dirty="0" smtClean="0">
              <a:latin typeface="Corbel" pitchFamily="34" charset="0"/>
            </a:rPr>
            <a:t> </a:t>
          </a:r>
          <a:r>
            <a:rPr lang="tr-TR" sz="2200" b="0" dirty="0" err="1" smtClean="0">
              <a:latin typeface="Corbel" pitchFamily="34" charset="0"/>
            </a:rPr>
            <a:t>concept</a:t>
          </a:r>
          <a:r>
            <a:rPr lang="tr-TR" sz="2200" b="0" dirty="0" smtClean="0">
              <a:latin typeface="Corbel" pitchFamily="34" charset="0"/>
            </a:rPr>
            <a:t>.</a:t>
          </a:r>
        </a:p>
        <a:p>
          <a:pPr algn="just"/>
          <a:r>
            <a:rPr lang="tr-TR" sz="2200" b="0" dirty="0" err="1" smtClean="0">
              <a:latin typeface="Corbel" pitchFamily="34" charset="0"/>
            </a:rPr>
            <a:t>Instead</a:t>
          </a:r>
          <a:r>
            <a:rPr lang="tr-TR" sz="2200" b="0" dirty="0" smtClean="0">
              <a:latin typeface="Corbel" pitchFamily="34" charset="0"/>
            </a:rPr>
            <a:t> of </a:t>
          </a:r>
          <a:r>
            <a:rPr lang="tr-TR" sz="2200" b="0" dirty="0" err="1" smtClean="0">
              <a:latin typeface="Corbel" pitchFamily="34" charset="0"/>
            </a:rPr>
            <a:t>public</a:t>
          </a:r>
          <a:r>
            <a:rPr lang="tr-TR" sz="2200" b="0" dirty="0" smtClean="0">
              <a:latin typeface="Corbel" pitchFamily="34" charset="0"/>
            </a:rPr>
            <a:t> </a:t>
          </a:r>
          <a:r>
            <a:rPr lang="tr-TR" sz="2200" b="0" dirty="0" err="1" smtClean="0">
              <a:latin typeface="Corbel" pitchFamily="34" charset="0"/>
            </a:rPr>
            <a:t>administration-based</a:t>
          </a:r>
          <a:r>
            <a:rPr lang="tr-TR" sz="2200" b="0" dirty="0" smtClean="0">
              <a:latin typeface="Corbel" pitchFamily="34" charset="0"/>
            </a:rPr>
            <a:t> service </a:t>
          </a:r>
          <a:r>
            <a:rPr lang="tr-TR" sz="2200" b="0" dirty="0" err="1" smtClean="0">
              <a:latin typeface="Corbel" pitchFamily="34" charset="0"/>
            </a:rPr>
            <a:t>provision</a:t>
          </a:r>
          <a:r>
            <a:rPr lang="tr-TR" sz="2200" b="0" dirty="0" smtClean="0">
              <a:latin typeface="Corbel" pitchFamily="34" charset="0"/>
            </a:rPr>
            <a:t>; </a:t>
          </a:r>
          <a:r>
            <a:rPr lang="en-US" sz="2200" b="0" dirty="0" smtClean="0">
              <a:latin typeface="Corbel" pitchFamily="34" charset="0"/>
            </a:rPr>
            <a:t>arrangements based on the protection of the elderly</a:t>
          </a:r>
          <a:r>
            <a:rPr lang="tr-TR" sz="2200" b="0" dirty="0" smtClean="0">
              <a:latin typeface="Corbel" pitchFamily="34" charset="0"/>
            </a:rPr>
            <a:t>, </a:t>
          </a:r>
          <a:r>
            <a:rPr lang="tr-TR" sz="2200" b="0" dirty="0" err="1" smtClean="0">
              <a:latin typeface="Corbel" pitchFamily="34" charset="0"/>
            </a:rPr>
            <a:t>uniform</a:t>
          </a:r>
          <a:r>
            <a:rPr lang="tr-TR" sz="2200" b="0" dirty="0" smtClean="0">
              <a:latin typeface="Corbel" pitchFamily="34" charset="0"/>
            </a:rPr>
            <a:t> service </a:t>
          </a:r>
          <a:r>
            <a:rPr lang="tr-TR" sz="2200" b="0" dirty="0" err="1" smtClean="0">
              <a:latin typeface="Corbel" pitchFamily="34" charset="0"/>
            </a:rPr>
            <a:t>provision</a:t>
          </a:r>
          <a:r>
            <a:rPr lang="tr-TR" sz="2200" b="0" dirty="0" smtClean="0">
              <a:latin typeface="Corbel" pitchFamily="34" charset="0"/>
            </a:rPr>
            <a:t> </a:t>
          </a:r>
          <a:r>
            <a:rPr lang="tr-TR" sz="2200" b="0" dirty="0" err="1" smtClean="0">
              <a:latin typeface="Corbel" pitchFamily="34" charset="0"/>
            </a:rPr>
            <a:t>for</a:t>
          </a:r>
          <a:r>
            <a:rPr lang="tr-TR" sz="2200" b="0" dirty="0" smtClean="0">
              <a:latin typeface="Corbel" pitchFamily="34" charset="0"/>
            </a:rPr>
            <a:t> </a:t>
          </a:r>
          <a:r>
            <a:rPr lang="tr-TR" sz="2200" b="0" dirty="0" err="1" smtClean="0">
              <a:latin typeface="Corbel" pitchFamily="34" charset="0"/>
            </a:rPr>
            <a:t>seniors</a:t>
          </a:r>
          <a:r>
            <a:rPr lang="tr-TR" sz="2200" b="0" dirty="0" smtClean="0">
              <a:latin typeface="Corbel" pitchFamily="34" charset="0"/>
            </a:rPr>
            <a:t>, </a:t>
          </a:r>
          <a:r>
            <a:rPr lang="en-US" sz="2200" b="0" dirty="0" smtClean="0">
              <a:latin typeface="Corbel" pitchFamily="34" charset="0"/>
            </a:rPr>
            <a:t>ıntensive structure of aged society excluded from society</a:t>
          </a:r>
          <a:r>
            <a:rPr lang="tr-TR" sz="2200" b="0" dirty="0" smtClean="0">
              <a:latin typeface="Corbel" pitchFamily="34" charset="0"/>
            </a:rPr>
            <a:t>; </a:t>
          </a:r>
          <a:r>
            <a:rPr lang="tr-TR" sz="2200" b="0" dirty="0" err="1" smtClean="0">
              <a:latin typeface="Corbel" pitchFamily="34" charset="0"/>
            </a:rPr>
            <a:t>delivering</a:t>
          </a:r>
          <a:r>
            <a:rPr lang="tr-TR" sz="2200" b="0" dirty="0" smtClean="0">
              <a:latin typeface="Corbel" pitchFamily="34" charset="0"/>
            </a:rPr>
            <a:t> service </a:t>
          </a:r>
          <a:r>
            <a:rPr lang="tr-TR" sz="2200" b="0" dirty="0" err="1" smtClean="0">
              <a:latin typeface="Corbel" pitchFamily="34" charset="0"/>
            </a:rPr>
            <a:t>with</a:t>
          </a:r>
          <a:r>
            <a:rPr lang="tr-TR" sz="2200" b="0" dirty="0" smtClean="0">
              <a:latin typeface="Corbel" pitchFamily="34" charset="0"/>
            </a:rPr>
            <a:t> </a:t>
          </a:r>
          <a:r>
            <a:rPr lang="en-US" sz="2200" b="0" dirty="0" smtClean="0">
              <a:latin typeface="Corbel" pitchFamily="34" charset="0"/>
            </a:rPr>
            <a:t>local government, private sector</a:t>
          </a:r>
          <a:r>
            <a:rPr lang="tr-TR" sz="2200" b="0" dirty="0" smtClean="0">
              <a:latin typeface="Corbel" pitchFamily="34" charset="0"/>
            </a:rPr>
            <a:t> </a:t>
          </a:r>
          <a:r>
            <a:rPr lang="tr-TR" sz="2200" b="0" dirty="0" err="1" smtClean="0">
              <a:latin typeface="Corbel" pitchFamily="34" charset="0"/>
            </a:rPr>
            <a:t>and</a:t>
          </a:r>
          <a:r>
            <a:rPr lang="tr-TR" sz="2200" b="0" dirty="0" smtClean="0">
              <a:latin typeface="Corbel" pitchFamily="34" charset="0"/>
            </a:rPr>
            <a:t> </a:t>
          </a:r>
          <a:r>
            <a:rPr lang="en-US" sz="2200" b="0" dirty="0" smtClean="0">
              <a:latin typeface="Corbel" pitchFamily="34" charset="0"/>
            </a:rPr>
            <a:t>voluntary organization</a:t>
          </a:r>
          <a:r>
            <a:rPr lang="tr-TR" sz="2200" b="0" dirty="0" smtClean="0">
              <a:latin typeface="Corbel" pitchFamily="34" charset="0"/>
            </a:rPr>
            <a:t>‘s </a:t>
          </a:r>
          <a:r>
            <a:rPr lang="tr-TR" sz="2200" b="0" dirty="0" err="1" smtClean="0">
              <a:latin typeface="Corbel" pitchFamily="34" charset="0"/>
            </a:rPr>
            <a:t>collaboration</a:t>
          </a:r>
          <a:r>
            <a:rPr lang="tr-TR" sz="2200" b="0" dirty="0" smtClean="0">
              <a:latin typeface="Corbel" pitchFamily="34" charset="0"/>
            </a:rPr>
            <a:t>, </a:t>
          </a:r>
          <a:r>
            <a:rPr lang="tr-TR" sz="2200" b="0" dirty="0" err="1" smtClean="0">
              <a:latin typeface="Corbel" pitchFamily="34" charset="0"/>
            </a:rPr>
            <a:t>social</a:t>
          </a:r>
          <a:r>
            <a:rPr lang="tr-TR" sz="2200" b="0" dirty="0" smtClean="0">
              <a:latin typeface="Corbel" pitchFamily="34" charset="0"/>
            </a:rPr>
            <a:t> </a:t>
          </a:r>
          <a:r>
            <a:rPr lang="tr-TR" sz="2200" b="0" dirty="0" err="1" smtClean="0">
              <a:latin typeface="Corbel" pitchFamily="34" charset="0"/>
            </a:rPr>
            <a:t>responsibility</a:t>
          </a:r>
          <a:r>
            <a:rPr lang="tr-TR" sz="2200" b="0" dirty="0" smtClean="0">
              <a:latin typeface="Corbel" pitchFamily="34" charset="0"/>
            </a:rPr>
            <a:t> </a:t>
          </a:r>
          <a:r>
            <a:rPr lang="tr-TR" sz="2200" b="0" dirty="0" err="1" smtClean="0">
              <a:latin typeface="Corbel" pitchFamily="34" charset="0"/>
            </a:rPr>
            <a:t>development</a:t>
          </a:r>
          <a:r>
            <a:rPr lang="tr-TR" sz="2200" b="0" dirty="0" smtClean="0">
              <a:latin typeface="Corbel" pitchFamily="34" charset="0"/>
            </a:rPr>
            <a:t>, r</a:t>
          </a:r>
          <a:r>
            <a:rPr lang="en-US" sz="2200" b="0" dirty="0" err="1" smtClean="0">
              <a:latin typeface="Corbel" pitchFamily="34" charset="0"/>
            </a:rPr>
            <a:t>egulations</a:t>
          </a:r>
          <a:r>
            <a:rPr lang="en-US" sz="2200" b="0" dirty="0" smtClean="0">
              <a:latin typeface="Corbel" pitchFamily="34" charset="0"/>
            </a:rPr>
            <a:t> for investment in individual capacity</a:t>
          </a:r>
          <a:r>
            <a:rPr lang="tr-TR" sz="2200" b="0" dirty="0" smtClean="0">
              <a:latin typeface="Corbel" pitchFamily="34" charset="0"/>
            </a:rPr>
            <a:t>, </a:t>
          </a:r>
          <a:r>
            <a:rPr lang="tr-TR" sz="2200" b="0" dirty="0" err="1" smtClean="0">
              <a:latin typeface="Corbel" pitchFamily="34" charset="0"/>
            </a:rPr>
            <a:t>delivering</a:t>
          </a:r>
          <a:r>
            <a:rPr lang="tr-TR" sz="2200" b="0" dirty="0" smtClean="0">
              <a:latin typeface="Corbel" pitchFamily="34" charset="0"/>
            </a:rPr>
            <a:t> </a:t>
          </a:r>
          <a:r>
            <a:rPr lang="tr-TR" sz="2200" b="0" dirty="0" err="1" smtClean="0">
              <a:latin typeface="Corbel" pitchFamily="34" charset="0"/>
            </a:rPr>
            <a:t>elderly</a:t>
          </a:r>
          <a:r>
            <a:rPr lang="tr-TR" sz="2200" b="0" dirty="0" smtClean="0">
              <a:latin typeface="Corbel" pitchFamily="34" charset="0"/>
            </a:rPr>
            <a:t> </a:t>
          </a:r>
          <a:r>
            <a:rPr lang="tr-TR" sz="2200" b="0" dirty="0" err="1" smtClean="0">
              <a:latin typeface="Corbel" pitchFamily="34" charset="0"/>
            </a:rPr>
            <a:t>services</a:t>
          </a:r>
          <a:r>
            <a:rPr lang="tr-TR" sz="2200" b="0" dirty="0" smtClean="0">
              <a:latin typeface="Corbel" pitchFamily="34" charset="0"/>
            </a:rPr>
            <a:t> in </a:t>
          </a:r>
          <a:r>
            <a:rPr lang="tr-TR" sz="2200" b="0" dirty="0" err="1" smtClean="0">
              <a:latin typeface="Corbel" pitchFamily="34" charset="0"/>
            </a:rPr>
            <a:t>line</a:t>
          </a:r>
          <a:r>
            <a:rPr lang="tr-TR" sz="2200" b="0" dirty="0" smtClean="0">
              <a:latin typeface="Corbel" pitchFamily="34" charset="0"/>
            </a:rPr>
            <a:t> </a:t>
          </a:r>
          <a:r>
            <a:rPr lang="tr-TR" sz="2200" b="0" dirty="0" err="1" smtClean="0">
              <a:latin typeface="Corbel" pitchFamily="34" charset="0"/>
            </a:rPr>
            <a:t>with</a:t>
          </a:r>
          <a:r>
            <a:rPr lang="tr-TR" sz="2200" b="0" dirty="0" smtClean="0">
              <a:latin typeface="Corbel" pitchFamily="34" charset="0"/>
            </a:rPr>
            <a:t> </a:t>
          </a:r>
          <a:r>
            <a:rPr lang="tr-TR" sz="2200" b="0" dirty="0" err="1" smtClean="0">
              <a:latin typeface="Corbel" pitchFamily="34" charset="0"/>
            </a:rPr>
            <a:t>needs</a:t>
          </a:r>
          <a:r>
            <a:rPr lang="tr-TR" sz="2200" b="0" dirty="0" smtClean="0">
              <a:latin typeface="Corbel" pitchFamily="34" charset="0"/>
            </a:rPr>
            <a:t>, </a:t>
          </a:r>
          <a:r>
            <a:rPr lang="tr-TR" sz="2200" b="0" dirty="0" err="1" smtClean="0">
              <a:latin typeface="Corbel" pitchFamily="34" charset="0"/>
            </a:rPr>
            <a:t>social</a:t>
          </a:r>
          <a:r>
            <a:rPr lang="tr-TR" sz="2200" b="0" dirty="0" smtClean="0">
              <a:latin typeface="Corbel" pitchFamily="34" charset="0"/>
            </a:rPr>
            <a:t> </a:t>
          </a:r>
          <a:r>
            <a:rPr lang="tr-TR" sz="2200" b="0" dirty="0" err="1" smtClean="0">
              <a:latin typeface="Corbel" pitchFamily="34" charset="0"/>
            </a:rPr>
            <a:t>environment</a:t>
          </a:r>
          <a:r>
            <a:rPr lang="tr-TR" sz="2200" b="0" dirty="0" smtClean="0">
              <a:latin typeface="Corbel" pitchFamily="34" charset="0"/>
            </a:rPr>
            <a:t> </a:t>
          </a:r>
          <a:r>
            <a:rPr lang="tr-TR" sz="2200" b="0" dirty="0" err="1" smtClean="0">
              <a:latin typeface="Corbel" pitchFamily="34" charset="0"/>
            </a:rPr>
            <a:t>and</a:t>
          </a:r>
          <a:r>
            <a:rPr lang="tr-TR" sz="2200" b="0" dirty="0" smtClean="0">
              <a:latin typeface="Corbel" pitchFamily="34" charset="0"/>
            </a:rPr>
            <a:t> </a:t>
          </a:r>
          <a:r>
            <a:rPr lang="tr-TR" sz="2200" b="0" dirty="0" err="1" smtClean="0">
              <a:latin typeface="Corbel" pitchFamily="34" charset="0"/>
            </a:rPr>
            <a:t>preferences</a:t>
          </a:r>
          <a:r>
            <a:rPr lang="tr-TR" sz="2200" b="0" dirty="0" smtClean="0">
              <a:latin typeface="Corbel" pitchFamily="34" charset="0"/>
            </a:rPr>
            <a:t> </a:t>
          </a:r>
          <a:r>
            <a:rPr lang="tr-TR" sz="2200" b="0" dirty="0" err="1" smtClean="0">
              <a:latin typeface="Corbel" pitchFamily="34" charset="0"/>
            </a:rPr>
            <a:t>are</a:t>
          </a:r>
          <a:r>
            <a:rPr lang="tr-TR" sz="2200" b="0" dirty="0" smtClean="0">
              <a:latin typeface="Corbel" pitchFamily="34" charset="0"/>
            </a:rPr>
            <a:t> </a:t>
          </a:r>
          <a:r>
            <a:rPr lang="tr-TR" sz="2200" b="0" dirty="0" err="1" smtClean="0">
              <a:latin typeface="Corbel" pitchFamily="34" charset="0"/>
            </a:rPr>
            <a:t>deemed</a:t>
          </a:r>
          <a:r>
            <a:rPr lang="tr-TR" sz="2200" b="0" dirty="0" smtClean="0">
              <a:latin typeface="Corbel" pitchFamily="34" charset="0"/>
            </a:rPr>
            <a:t> </a:t>
          </a:r>
          <a:r>
            <a:rPr lang="tr-TR" sz="2200" b="0" dirty="0" err="1" smtClean="0">
              <a:latin typeface="Corbel" pitchFamily="34" charset="0"/>
            </a:rPr>
            <a:t>appropriate</a:t>
          </a:r>
          <a:r>
            <a:rPr lang="tr-TR" sz="2200" b="0" dirty="0" smtClean="0">
              <a:latin typeface="Corbel" pitchFamily="34" charset="0"/>
            </a:rPr>
            <a:t>. </a:t>
          </a:r>
          <a:endParaRPr lang="tr-TR" sz="2200" b="1" dirty="0" smtClean="0">
            <a:latin typeface="Corbel" pitchFamily="34" charset="0"/>
          </a:endParaRPr>
        </a:p>
        <a:p>
          <a:pPr algn="just"/>
          <a:endParaRPr lang="tr-TR" sz="2200" b="1" dirty="0" smtClean="0">
            <a:latin typeface="Corbel" pitchFamily="34" charset="0"/>
          </a:endParaRPr>
        </a:p>
        <a:p>
          <a:pPr algn="ctr"/>
          <a:endParaRPr lang="en-US" sz="2200" b="1" dirty="0" smtClean="0">
            <a:latin typeface="Corbel" pitchFamily="34" charset="0"/>
          </a:endParaRPr>
        </a:p>
        <a:p>
          <a:pPr algn="ctr"/>
          <a:endParaRPr lang="en-US" sz="2200" b="1" dirty="0" smtClean="0">
            <a:latin typeface="Corbel" pitchFamily="34" charset="0"/>
          </a:endParaRPr>
        </a:p>
        <a:p>
          <a:pPr algn="ctr"/>
          <a:endParaRPr lang="en-US" sz="2200" b="1" dirty="0" smtClean="0">
            <a:latin typeface="Corbel" pitchFamily="34" charset="0"/>
          </a:endParaRPr>
        </a:p>
      </dgm:t>
    </dgm:pt>
    <dgm:pt modelId="{A91F7A1B-DD1E-4B26-839C-2A5EF0A403AD}" type="sibTrans" cxnId="{9A40B199-C1E6-4AA6-9486-07915ED7CAE7}">
      <dgm:prSet/>
      <dgm:spPr/>
      <dgm:t>
        <a:bodyPr/>
        <a:lstStyle/>
        <a:p>
          <a:endParaRPr lang="en-US"/>
        </a:p>
      </dgm:t>
    </dgm:pt>
    <dgm:pt modelId="{50A25A56-CEA1-40EB-822C-18475EA4B47A}" type="par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5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rgbClr val="232C12"/>
        </a:solidFill>
      </dgm:spPr>
    </dgm:pt>
  </dgm:ptLst>
  <dgm:cxnLst>
    <dgm:cxn modelId="{9A40B199-C1E6-4AA6-9486-07915ED7CAE7}" srcId="{AA690160-D328-4B69-A035-90D3C82FA0A6}" destId="{476E4177-EF8D-419E-AB8A-93E66CC82482}" srcOrd="0" destOrd="0" parTransId="{50A25A56-CEA1-40EB-822C-18475EA4B47A}" sibTransId="{A91F7A1B-DD1E-4B26-839C-2A5EF0A403AD}"/>
    <dgm:cxn modelId="{A6DFFE8C-049A-4321-B640-540F591ABCB8}" type="presOf" srcId="{AA690160-D328-4B69-A035-90D3C82FA0A6}" destId="{9E4DC8AD-1AC7-4E53-B32C-25202AFDB195}" srcOrd="0" destOrd="0" presId="urn:microsoft.com/office/officeart/2005/8/layout/pList2#1"/>
    <dgm:cxn modelId="{5431BC57-57AA-49DA-83C3-791E0BF59EE0}" type="presOf" srcId="{476E4177-EF8D-419E-AB8A-93E66CC82482}" destId="{2572025E-E8B8-4F94-94D0-DC22D7F762FB}" srcOrd="0" destOrd="0" presId="urn:microsoft.com/office/officeart/2005/8/layout/pList2#1"/>
    <dgm:cxn modelId="{0686E297-641E-4AB7-ADEC-544B2B569211}" type="presParOf" srcId="{9E4DC8AD-1AC7-4E53-B32C-25202AFDB195}" destId="{ACBF4AF3-FAB8-444C-81AB-52C89640E279}" srcOrd="0" destOrd="0" presId="urn:microsoft.com/office/officeart/2005/8/layout/pList2#1"/>
    <dgm:cxn modelId="{217D8AE5-8474-4936-8FEE-151240C8F0EF}" type="presParOf" srcId="{9E4DC8AD-1AC7-4E53-B32C-25202AFDB195}" destId="{78248EF9-FFBB-4EB0-94C4-16A1D0A1A170}" srcOrd="1" destOrd="0" presId="urn:microsoft.com/office/officeart/2005/8/layout/pList2#1"/>
    <dgm:cxn modelId="{56FBD403-19DC-48CB-8367-51CB472EF00A}" type="presParOf" srcId="{78248EF9-FFBB-4EB0-94C4-16A1D0A1A170}" destId="{CC8831C0-DF59-484B-83B2-A708366B3EB6}" srcOrd="0" destOrd="0" presId="urn:microsoft.com/office/officeart/2005/8/layout/pList2#1"/>
    <dgm:cxn modelId="{200AB4A6-5904-4C4C-968E-E604A29CDB75}" type="presParOf" srcId="{CC8831C0-DF59-484B-83B2-A708366B3EB6}" destId="{2572025E-E8B8-4F94-94D0-DC22D7F762FB}" srcOrd="0" destOrd="0" presId="urn:microsoft.com/office/officeart/2005/8/layout/pList2#1"/>
    <dgm:cxn modelId="{FDE78ED5-715F-45F4-BB0E-5CDDC59CE7E7}" type="presParOf" srcId="{CC8831C0-DF59-484B-83B2-A708366B3EB6}" destId="{2E2B4276-DB06-4C66-80FF-919CDE10A5FE}" srcOrd="1" destOrd="0" presId="urn:microsoft.com/office/officeart/2005/8/layout/pList2#1"/>
    <dgm:cxn modelId="{BF266AAB-2D24-4352-BFA9-712F922A3F29}"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rgbClr val="232C12"/>
        </a:solidFill>
      </dgm:spPr>
      <dgm:t>
        <a:bodyPr/>
        <a:lstStyle/>
        <a:p>
          <a:pPr algn="just"/>
          <a:r>
            <a:rPr lang="tr-TR" sz="2200" b="0" dirty="0" err="1" smtClean="0"/>
            <a:t>Firstly</a:t>
          </a:r>
          <a:r>
            <a:rPr lang="tr-TR" sz="2200" b="0" dirty="0" smtClean="0"/>
            <a:t>, </a:t>
          </a:r>
          <a:r>
            <a:rPr lang="tr-TR" sz="2200" b="0" dirty="0" err="1" smtClean="0"/>
            <a:t>l</a:t>
          </a:r>
          <a:r>
            <a:rPr lang="tr-TR" sz="2200" b="0" dirty="0" err="1" smtClean="0">
              <a:latin typeface="Corbel" pitchFamily="34" charset="0"/>
            </a:rPr>
            <a:t>egistation</a:t>
          </a:r>
          <a:r>
            <a:rPr lang="tr-TR" sz="2200" b="0" dirty="0" smtClean="0">
              <a:latin typeface="Corbel" pitchFamily="34" charset="0"/>
            </a:rPr>
            <a:t> </a:t>
          </a:r>
          <a:r>
            <a:rPr lang="tr-TR" sz="2200" b="0" dirty="0" err="1" smtClean="0">
              <a:latin typeface="Corbel" pitchFamily="34" charset="0"/>
            </a:rPr>
            <a:t>process</a:t>
          </a:r>
          <a:r>
            <a:rPr lang="tr-TR" sz="2200" b="0" dirty="0" smtClean="0">
              <a:latin typeface="Corbel" pitchFamily="34" charset="0"/>
            </a:rPr>
            <a:t> </a:t>
          </a:r>
          <a:r>
            <a:rPr lang="tr-TR" sz="2200" b="0" dirty="0" err="1" smtClean="0">
              <a:latin typeface="Corbel" pitchFamily="34" charset="0"/>
            </a:rPr>
            <a:t>should</a:t>
          </a:r>
          <a:r>
            <a:rPr lang="tr-TR" sz="2200" b="0" dirty="0" smtClean="0">
              <a:latin typeface="Corbel" pitchFamily="34" charset="0"/>
            </a:rPr>
            <a:t> </a:t>
          </a:r>
          <a:r>
            <a:rPr lang="tr-TR" sz="2200" b="0" dirty="0" err="1" smtClean="0">
              <a:latin typeface="Corbel" pitchFamily="34" charset="0"/>
            </a:rPr>
            <a:t>include</a:t>
          </a:r>
          <a:r>
            <a:rPr lang="tr-TR" sz="2200" b="0" dirty="0" smtClean="0">
              <a:latin typeface="Corbel" pitchFamily="34" charset="0"/>
            </a:rPr>
            <a:t> </a:t>
          </a:r>
          <a:r>
            <a:rPr lang="tr-TR" sz="2200" b="0" dirty="0" err="1" smtClean="0">
              <a:latin typeface="Corbel" pitchFamily="34" charset="0"/>
            </a:rPr>
            <a:t>the</a:t>
          </a:r>
          <a:r>
            <a:rPr lang="tr-TR" sz="2200" b="0" dirty="0" smtClean="0">
              <a:latin typeface="Corbel" pitchFamily="34" charset="0"/>
            </a:rPr>
            <a:t> </a:t>
          </a:r>
          <a:r>
            <a:rPr lang="tr-TR" sz="2200" b="0" dirty="0" err="1" smtClean="0">
              <a:latin typeface="Corbel" pitchFamily="34" charset="0"/>
            </a:rPr>
            <a:t>participation</a:t>
          </a:r>
          <a:r>
            <a:rPr lang="tr-TR" sz="2200" b="0" dirty="0" smtClean="0">
              <a:latin typeface="Corbel" pitchFamily="34" charset="0"/>
            </a:rPr>
            <a:t> of </a:t>
          </a:r>
          <a:r>
            <a:rPr lang="tr-TR" sz="2200" b="0" dirty="0" err="1" smtClean="0">
              <a:latin typeface="Corbel" pitchFamily="34" charset="0"/>
            </a:rPr>
            <a:t>older</a:t>
          </a:r>
          <a:r>
            <a:rPr lang="tr-TR" sz="2200" b="0" dirty="0" smtClean="0">
              <a:latin typeface="Corbel" pitchFamily="34" charset="0"/>
            </a:rPr>
            <a:t> </a:t>
          </a:r>
          <a:r>
            <a:rPr lang="tr-TR" sz="2200" b="0" dirty="0" err="1" smtClean="0">
              <a:latin typeface="Corbel" pitchFamily="34" charset="0"/>
            </a:rPr>
            <a:t>persons</a:t>
          </a:r>
          <a:r>
            <a:rPr lang="tr-TR" sz="2200" b="0" dirty="0" smtClean="0">
              <a:latin typeface="Corbel" pitchFamily="34" charset="0"/>
            </a:rPr>
            <a:t>.</a:t>
          </a:r>
          <a:endParaRPr lang="tr-TR" sz="2200" b="0" dirty="0" smtClean="0"/>
        </a:p>
        <a:p>
          <a:pPr algn="just"/>
          <a:endParaRPr lang="tr-TR" sz="2200" b="0" dirty="0" smtClean="0"/>
        </a:p>
        <a:p>
          <a:pPr algn="just"/>
          <a:r>
            <a:rPr lang="tr-TR" sz="2200" b="0" dirty="0" err="1" smtClean="0"/>
            <a:t>Turkey</a:t>
          </a:r>
          <a:r>
            <a:rPr lang="tr-TR" sz="2200" b="0" dirty="0" smtClean="0"/>
            <a:t> </a:t>
          </a:r>
          <a:r>
            <a:rPr lang="tr-TR" sz="2200" b="0" dirty="0" err="1" smtClean="0"/>
            <a:t>prepared</a:t>
          </a:r>
          <a:r>
            <a:rPr lang="tr-TR" sz="2200" b="0" dirty="0" smtClean="0"/>
            <a:t> «</a:t>
          </a:r>
          <a:r>
            <a:rPr lang="en-GB" sz="2200" dirty="0" smtClean="0"/>
            <a:t>National Plan of Action </a:t>
          </a:r>
          <a:r>
            <a:rPr lang="tr-TR" sz="2200" dirty="0" err="1" smtClean="0"/>
            <a:t>and</a:t>
          </a:r>
          <a:r>
            <a:rPr lang="tr-TR" sz="2200" dirty="0" smtClean="0"/>
            <a:t> </a:t>
          </a:r>
          <a:r>
            <a:rPr lang="tr-TR" sz="2200" b="0" dirty="0" err="1" smtClean="0"/>
            <a:t>Implementation</a:t>
          </a:r>
          <a:r>
            <a:rPr lang="tr-TR" sz="2200" b="0" dirty="0" smtClean="0"/>
            <a:t> P</a:t>
          </a:r>
          <a:r>
            <a:rPr lang="en-US" sz="2200" b="0" dirty="0" err="1" smtClean="0"/>
            <a:t>rogram</a:t>
          </a:r>
          <a:r>
            <a:rPr lang="tr-TR" sz="2200" b="0" dirty="0" smtClean="0"/>
            <a:t> </a:t>
          </a:r>
          <a:r>
            <a:rPr lang="en-GB" sz="2200" dirty="0" smtClean="0"/>
            <a:t>on </a:t>
          </a:r>
          <a:r>
            <a:rPr lang="en-US" sz="2200" dirty="0" smtClean="0"/>
            <a:t>Ageing and the Situation of the Elderly</a:t>
          </a:r>
          <a:r>
            <a:rPr lang="tr-TR" sz="2200" b="0" dirty="0" smtClean="0"/>
            <a:t>» </a:t>
          </a:r>
          <a:r>
            <a:rPr lang="tr-TR" sz="2200" b="0" dirty="0" err="1" smtClean="0"/>
            <a:t>based</a:t>
          </a:r>
          <a:r>
            <a:rPr lang="tr-TR" sz="2200" b="0" dirty="0" smtClean="0"/>
            <a:t> on </a:t>
          </a:r>
          <a:r>
            <a:rPr lang="tr-TR" sz="2200" b="0" dirty="0" err="1" smtClean="0"/>
            <a:t>the</a:t>
          </a:r>
          <a:r>
            <a:rPr lang="tr-TR" sz="2200" b="0" dirty="0" smtClean="0"/>
            <a:t> </a:t>
          </a:r>
          <a:r>
            <a:rPr lang="tr-TR" sz="2200" b="0" dirty="0" err="1" smtClean="0"/>
            <a:t>principles</a:t>
          </a:r>
          <a:r>
            <a:rPr lang="tr-TR" sz="2200" b="0" dirty="0" smtClean="0"/>
            <a:t> of MIPAA </a:t>
          </a:r>
          <a:r>
            <a:rPr lang="tr-TR" sz="2200" b="0" dirty="0" smtClean="0">
              <a:latin typeface="Corbel" pitchFamily="34" charset="0"/>
            </a:rPr>
            <a:t>in 2013.  </a:t>
          </a:r>
        </a:p>
        <a:p>
          <a:pPr algn="just"/>
          <a:endParaRPr lang="tr-TR" sz="2200" b="0" dirty="0" smtClean="0">
            <a:latin typeface="Corbel" pitchFamily="34" charset="0"/>
          </a:endParaRPr>
        </a:p>
        <a:p>
          <a:pPr algn="just"/>
          <a:r>
            <a:rPr lang="tr-TR" sz="2200" b="0" dirty="0" smtClean="0">
              <a:latin typeface="Corbel" pitchFamily="34" charset="0"/>
            </a:rPr>
            <a:t>Main topics are Age and Development, </a:t>
          </a:r>
          <a:r>
            <a:rPr lang="en-US" sz="2200" b="0" dirty="0" smtClean="0">
              <a:latin typeface="Corbel" pitchFamily="34" charset="0"/>
            </a:rPr>
            <a:t>Increasing</a:t>
          </a:r>
          <a:r>
            <a:rPr lang="tr-TR" sz="2200" b="0" dirty="0" smtClean="0">
              <a:latin typeface="Corbel" pitchFamily="34" charset="0"/>
            </a:rPr>
            <a:t> </a:t>
          </a:r>
          <a:r>
            <a:rPr lang="en-US" sz="2200" b="0" dirty="0" smtClean="0">
              <a:latin typeface="Corbel" pitchFamily="34" charset="0"/>
            </a:rPr>
            <a:t>Health </a:t>
          </a:r>
          <a:r>
            <a:rPr lang="tr-TR" sz="2200" b="0" dirty="0" smtClean="0">
              <a:latin typeface="Corbel" pitchFamily="34" charset="0"/>
            </a:rPr>
            <a:t>a</a:t>
          </a:r>
          <a:r>
            <a:rPr lang="en-US" sz="2200" b="0" dirty="0" err="1" smtClean="0">
              <a:latin typeface="Corbel" pitchFamily="34" charset="0"/>
            </a:rPr>
            <a:t>nd</a:t>
          </a:r>
          <a:r>
            <a:rPr lang="en-US" sz="2200" b="0" dirty="0" smtClean="0">
              <a:latin typeface="Corbel" pitchFamily="34" charset="0"/>
            </a:rPr>
            <a:t> </a:t>
          </a:r>
          <a:r>
            <a:rPr lang="en-US" sz="2200" b="0" dirty="0" err="1" smtClean="0">
              <a:latin typeface="Corbel" pitchFamily="34" charset="0"/>
            </a:rPr>
            <a:t>Wel</a:t>
          </a:r>
          <a:r>
            <a:rPr lang="tr-TR" sz="2200" b="0" dirty="0" err="1" smtClean="0">
              <a:latin typeface="Corbel" pitchFamily="34" charset="0"/>
            </a:rPr>
            <a:t>lbeing</a:t>
          </a:r>
          <a:r>
            <a:rPr lang="tr-TR" sz="2200" b="0" dirty="0" smtClean="0">
              <a:latin typeface="Corbel" pitchFamily="34" charset="0"/>
            </a:rPr>
            <a:t> of </a:t>
          </a:r>
          <a:r>
            <a:rPr lang="tr-TR" sz="2200" b="0" dirty="0" err="1" smtClean="0">
              <a:latin typeface="Corbel" pitchFamily="34" charset="0"/>
            </a:rPr>
            <a:t>Older</a:t>
          </a:r>
          <a:r>
            <a:rPr lang="tr-TR" sz="2200" b="0" dirty="0" smtClean="0">
              <a:latin typeface="Corbel" pitchFamily="34" charset="0"/>
            </a:rPr>
            <a:t> Persons, </a:t>
          </a:r>
          <a:r>
            <a:rPr lang="en-US" sz="2200" b="0" dirty="0" err="1" smtClean="0">
              <a:latin typeface="Corbel" pitchFamily="34" charset="0"/>
            </a:rPr>
            <a:t>Provid</a:t>
          </a:r>
          <a:r>
            <a:rPr lang="tr-TR" sz="2200" b="0" dirty="0" smtClean="0">
              <a:latin typeface="Corbel" pitchFamily="34" charset="0"/>
            </a:rPr>
            <a:t>ing</a:t>
          </a:r>
          <a:r>
            <a:rPr lang="en-US" sz="2200" b="0" dirty="0" smtClean="0">
              <a:latin typeface="Corbel" pitchFamily="34" charset="0"/>
            </a:rPr>
            <a:t> </a:t>
          </a:r>
          <a:r>
            <a:rPr lang="tr-TR" sz="2200" b="0" dirty="0" smtClean="0">
              <a:latin typeface="Corbel" pitchFamily="34" charset="0"/>
            </a:rPr>
            <a:t>S</a:t>
          </a:r>
          <a:r>
            <a:rPr lang="en-US" sz="2200" b="0" dirty="0" err="1" smtClean="0">
              <a:latin typeface="Corbel" pitchFamily="34" charset="0"/>
            </a:rPr>
            <a:t>upporti</a:t>
          </a:r>
          <a:r>
            <a:rPr lang="tr-TR" sz="2200" b="0" dirty="0" smtClean="0">
              <a:latin typeface="Corbel" pitchFamily="34" charset="0"/>
            </a:rPr>
            <a:t>ve</a:t>
          </a:r>
          <a:r>
            <a:rPr lang="en-US" sz="2200" b="0" dirty="0" smtClean="0">
              <a:latin typeface="Corbel" pitchFamily="34" charset="0"/>
            </a:rPr>
            <a:t> </a:t>
          </a:r>
          <a:r>
            <a:rPr lang="tr-TR" sz="2200" b="0" dirty="0" smtClean="0">
              <a:latin typeface="Corbel" pitchFamily="34" charset="0"/>
            </a:rPr>
            <a:t>E</a:t>
          </a:r>
          <a:r>
            <a:rPr lang="en-US" sz="2200" b="0" dirty="0" err="1" smtClean="0">
              <a:latin typeface="Corbel" pitchFamily="34" charset="0"/>
            </a:rPr>
            <a:t>nvironments</a:t>
          </a:r>
          <a:r>
            <a:rPr lang="tr-TR" sz="2200" b="0" dirty="0" smtClean="0">
              <a:latin typeface="Corbel" pitchFamily="34" charset="0"/>
            </a:rPr>
            <a:t> </a:t>
          </a:r>
          <a:r>
            <a:rPr lang="tr-TR" sz="2200" b="0" dirty="0" err="1" smtClean="0">
              <a:latin typeface="Corbel" pitchFamily="34" charset="0"/>
            </a:rPr>
            <a:t>to</a:t>
          </a:r>
          <a:r>
            <a:rPr lang="tr-TR" sz="2200" b="0" dirty="0" smtClean="0">
              <a:latin typeface="Corbel" pitchFamily="34" charset="0"/>
            </a:rPr>
            <a:t> </a:t>
          </a:r>
          <a:r>
            <a:rPr lang="tr-TR" sz="2200" b="0" dirty="0" err="1" smtClean="0">
              <a:latin typeface="Corbel" pitchFamily="34" charset="0"/>
            </a:rPr>
            <a:t>Older</a:t>
          </a:r>
          <a:r>
            <a:rPr lang="tr-TR" sz="2200" b="0" dirty="0" smtClean="0">
              <a:latin typeface="Corbel" pitchFamily="34" charset="0"/>
            </a:rPr>
            <a:t> Persons. </a:t>
          </a:r>
        </a:p>
        <a:p>
          <a:endParaRPr lang="tr-TR" sz="2200" b="0" dirty="0" smtClean="0">
            <a:latin typeface="Corbel" pitchFamily="34" charset="0"/>
          </a:endParaRPr>
        </a:p>
        <a:p>
          <a:pPr algn="ctr"/>
          <a:endParaRPr lang="en-US" sz="2200" b="1" dirty="0" smtClean="0">
            <a:latin typeface="Corbel" pitchFamily="34" charset="0"/>
          </a:endParaRPr>
        </a:p>
        <a:p>
          <a:pPr algn="ctr"/>
          <a:endParaRPr lang="en-US" sz="2200" b="1" dirty="0" smtClean="0">
            <a:latin typeface="Corbel" pitchFamily="34" charset="0"/>
          </a:endParaRPr>
        </a:p>
        <a:p>
          <a:pPr algn="ctr"/>
          <a:endParaRPr lang="en-US" sz="2200" b="1" dirty="0" smtClean="0">
            <a:latin typeface="Corbel" pitchFamily="34" charset="0"/>
          </a:endParaRPr>
        </a:p>
      </dgm:t>
    </dgm:pt>
    <dgm:pt modelId="{A91F7A1B-DD1E-4B26-839C-2A5EF0A403AD}" type="sibTrans" cxnId="{9A40B199-C1E6-4AA6-9486-07915ED7CAE7}">
      <dgm:prSet/>
      <dgm:spPr/>
      <dgm:t>
        <a:bodyPr/>
        <a:lstStyle/>
        <a:p>
          <a:endParaRPr lang="en-US"/>
        </a:p>
      </dgm:t>
    </dgm:pt>
    <dgm:pt modelId="{50A25A56-CEA1-40EB-822C-18475EA4B47A}" type="par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5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custLinFactNeighborX="-777" custLinFactNeighborY="-11364">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rgbClr val="232C12"/>
        </a:solidFill>
      </dgm:spPr>
    </dgm:pt>
  </dgm:ptLst>
  <dgm:cxnLst>
    <dgm:cxn modelId="{9A40B199-C1E6-4AA6-9486-07915ED7CAE7}" srcId="{AA690160-D328-4B69-A035-90D3C82FA0A6}" destId="{476E4177-EF8D-419E-AB8A-93E66CC82482}" srcOrd="0" destOrd="0" parTransId="{50A25A56-CEA1-40EB-822C-18475EA4B47A}" sibTransId="{A91F7A1B-DD1E-4B26-839C-2A5EF0A403AD}"/>
    <dgm:cxn modelId="{CCD24B53-6B4C-412D-A1C4-EF0FC0E1A1A1}" type="presOf" srcId="{476E4177-EF8D-419E-AB8A-93E66CC82482}" destId="{2572025E-E8B8-4F94-94D0-DC22D7F762FB}" srcOrd="0" destOrd="0" presId="urn:microsoft.com/office/officeart/2005/8/layout/pList2#1"/>
    <dgm:cxn modelId="{4A1D2ED0-DF72-4228-BE92-48F9FFFE1F1E}" type="presOf" srcId="{AA690160-D328-4B69-A035-90D3C82FA0A6}" destId="{9E4DC8AD-1AC7-4E53-B32C-25202AFDB195}" srcOrd="0" destOrd="0" presId="urn:microsoft.com/office/officeart/2005/8/layout/pList2#1"/>
    <dgm:cxn modelId="{5C0D646A-28F0-4860-9F28-1EFC49CBA15A}" type="presParOf" srcId="{9E4DC8AD-1AC7-4E53-B32C-25202AFDB195}" destId="{ACBF4AF3-FAB8-444C-81AB-52C89640E279}" srcOrd="0" destOrd="0" presId="urn:microsoft.com/office/officeart/2005/8/layout/pList2#1"/>
    <dgm:cxn modelId="{29540B31-A0B1-4E80-AA5C-F6627359CE17}" type="presParOf" srcId="{9E4DC8AD-1AC7-4E53-B32C-25202AFDB195}" destId="{78248EF9-FFBB-4EB0-94C4-16A1D0A1A170}" srcOrd="1" destOrd="0" presId="urn:microsoft.com/office/officeart/2005/8/layout/pList2#1"/>
    <dgm:cxn modelId="{C107F94F-5F04-456E-84FC-E71AA05197CD}" type="presParOf" srcId="{78248EF9-FFBB-4EB0-94C4-16A1D0A1A170}" destId="{CC8831C0-DF59-484B-83B2-A708366B3EB6}" srcOrd="0" destOrd="0" presId="urn:microsoft.com/office/officeart/2005/8/layout/pList2#1"/>
    <dgm:cxn modelId="{4863AA6B-B4FF-4384-B51E-07D5803C2EF7}" type="presParOf" srcId="{CC8831C0-DF59-484B-83B2-A708366B3EB6}" destId="{2572025E-E8B8-4F94-94D0-DC22D7F762FB}" srcOrd="0" destOrd="0" presId="urn:microsoft.com/office/officeart/2005/8/layout/pList2#1"/>
    <dgm:cxn modelId="{37326C95-CB12-43B8-93F5-14A5DE439069}" type="presParOf" srcId="{CC8831C0-DF59-484B-83B2-A708366B3EB6}" destId="{2E2B4276-DB06-4C66-80FF-919CDE10A5FE}" srcOrd="1" destOrd="0" presId="urn:microsoft.com/office/officeart/2005/8/layout/pList2#1"/>
    <dgm:cxn modelId="{9C5C87F4-9593-47EC-9ECF-1ACC2C0AAC37}"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a:solidFill>
          <a:srgbClr val="34411B"/>
        </a:solidFill>
      </dgm:spPr>
      <dgm:t>
        <a:bodyPr lIns="73152" tIns="274320" rIns="73152"/>
        <a:lstStyle/>
        <a:p>
          <a:pPr algn="ctr"/>
          <a:r>
            <a:rPr lang="en-US" sz="2200" b="1" dirty="0" smtClean="0"/>
            <a:t>Key Action: Active Participation in the Society and the Development Process</a:t>
          </a:r>
          <a:endParaRPr lang="en-US" sz="2200" b="0" dirty="0" smtClean="0">
            <a:latin typeface="Corbel" pitchFamily="34" charset="0"/>
          </a:endParaRPr>
        </a:p>
        <a:p>
          <a:pPr algn="ctr"/>
          <a:r>
            <a:rPr lang="en-US" sz="2200" b="0" dirty="0" smtClean="0">
              <a:latin typeface="Corbel" pitchFamily="34" charset="0"/>
            </a:rPr>
            <a:t>Objective: Ensuring inclusion of </a:t>
          </a:r>
          <a:r>
            <a:rPr lang="tr-TR" sz="2200" b="0" dirty="0" err="1" smtClean="0">
              <a:latin typeface="Corbel" pitchFamily="34" charset="0"/>
            </a:rPr>
            <a:t>the</a:t>
          </a:r>
          <a:r>
            <a:rPr lang="tr-TR" sz="2200" b="0" dirty="0" smtClean="0">
              <a:latin typeface="Corbel" pitchFamily="34" charset="0"/>
            </a:rPr>
            <a:t> </a:t>
          </a:r>
          <a:r>
            <a:rPr lang="tr-TR" sz="2200" b="0" dirty="0" err="1" smtClean="0">
              <a:latin typeface="Corbel" pitchFamily="34" charset="0"/>
            </a:rPr>
            <a:t>older</a:t>
          </a:r>
          <a:r>
            <a:rPr lang="tr-TR" sz="2200" b="0" dirty="0" smtClean="0">
              <a:latin typeface="Corbel" pitchFamily="34" charset="0"/>
            </a:rPr>
            <a:t> </a:t>
          </a:r>
          <a:r>
            <a:rPr lang="tr-TR" sz="2200" b="0" dirty="0" err="1" smtClean="0">
              <a:latin typeface="Corbel" pitchFamily="34" charset="0"/>
            </a:rPr>
            <a:t>persons</a:t>
          </a:r>
          <a:r>
            <a:rPr lang="tr-TR" sz="2200" b="0" dirty="0" smtClean="0">
              <a:latin typeface="Corbel" pitchFamily="34" charset="0"/>
            </a:rPr>
            <a:t> </a:t>
          </a:r>
          <a:r>
            <a:rPr lang="tr-TR" sz="2200" b="0" dirty="0" err="1" smtClean="0">
              <a:latin typeface="Corbel" pitchFamily="34" charset="0"/>
            </a:rPr>
            <a:t>to</a:t>
          </a:r>
          <a:r>
            <a:rPr lang="tr-TR" sz="2200" b="0" dirty="0" smtClean="0">
              <a:latin typeface="Corbel" pitchFamily="34" charset="0"/>
            </a:rPr>
            <a:t> </a:t>
          </a:r>
          <a:r>
            <a:rPr lang="en-US" sz="2200" b="0" dirty="0" smtClean="0">
              <a:latin typeface="Corbel" pitchFamily="34" charset="0"/>
            </a:rPr>
            <a:t>all stages of decision-making process</a:t>
          </a:r>
          <a:r>
            <a:rPr lang="tr-TR" sz="2200" b="0" dirty="0" smtClean="0">
              <a:latin typeface="Corbel" pitchFamily="34" charset="0"/>
            </a:rPr>
            <a:t>es.</a:t>
          </a:r>
          <a:endParaRPr lang="en-US" sz="2200" b="0" dirty="0" smtClean="0">
            <a:latin typeface="Corbel" pitchFamily="34" charset="0"/>
          </a:endParaRPr>
        </a:p>
        <a:p>
          <a:pPr algn="ctr"/>
          <a:r>
            <a:rPr lang="en-US" sz="2200" b="0" dirty="0" smtClean="0">
              <a:latin typeface="Corbel" pitchFamily="34" charset="0"/>
            </a:rPr>
            <a:t>• </a:t>
          </a:r>
          <a:r>
            <a:rPr lang="en-US" sz="2200" dirty="0" smtClean="0"/>
            <a:t>“Boards of Alderman” will be established at provinces, districts or villages and participation of women to these boards will be promoted. </a:t>
          </a:r>
          <a:endParaRPr lang="en-US" sz="2200" b="1" dirty="0">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accent3">
            <a:lumMod val="60000"/>
            <a:lumOff val="40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1" custScaleY="181818">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1"/>
      <dgm:spPr/>
    </dgm:pt>
    <dgm:pt modelId="{C43EB61A-2E04-409F-8F87-79F190ED3CE0}" type="pres">
      <dgm:prSet presAssocID="{476E4177-EF8D-419E-AB8A-93E66CC82482}" presName="imagNode" presStyleLbl="fgImgPlace1" presStyleIdx="0" presStyleCnt="1"/>
      <dgm:spPr>
        <a:solidFill>
          <a:srgbClr val="34411B"/>
        </a:solidFill>
      </dgm:spPr>
    </dgm:pt>
  </dgm:ptLst>
  <dgm:cxnLst>
    <dgm:cxn modelId="{68254A80-F1FC-433B-B6FD-D75901D15070}" type="presOf" srcId="{AA690160-D328-4B69-A035-90D3C82FA0A6}" destId="{9E4DC8AD-1AC7-4E53-B32C-25202AFDB195}" srcOrd="0" destOrd="0" presId="urn:microsoft.com/office/officeart/2005/8/layout/pList2#1"/>
    <dgm:cxn modelId="{7A065D36-10CD-4410-AD9E-EE8465266B49}" type="presOf" srcId="{476E4177-EF8D-419E-AB8A-93E66CC82482}" destId="{2572025E-E8B8-4F94-94D0-DC22D7F762FB}"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52886213-3FE3-4629-B59C-AF25E5CA098C}" type="presParOf" srcId="{9E4DC8AD-1AC7-4E53-B32C-25202AFDB195}" destId="{ACBF4AF3-FAB8-444C-81AB-52C89640E279}" srcOrd="0" destOrd="0" presId="urn:microsoft.com/office/officeart/2005/8/layout/pList2#1"/>
    <dgm:cxn modelId="{0A0AAAB7-DE98-489A-A240-19A00DF5C737}" type="presParOf" srcId="{9E4DC8AD-1AC7-4E53-B32C-25202AFDB195}" destId="{78248EF9-FFBB-4EB0-94C4-16A1D0A1A170}" srcOrd="1" destOrd="0" presId="urn:microsoft.com/office/officeart/2005/8/layout/pList2#1"/>
    <dgm:cxn modelId="{A458F7D2-2A8A-4259-885C-F15444455EF2}" type="presParOf" srcId="{78248EF9-FFBB-4EB0-94C4-16A1D0A1A170}" destId="{CC8831C0-DF59-484B-83B2-A708366B3EB6}" srcOrd="0" destOrd="0" presId="urn:microsoft.com/office/officeart/2005/8/layout/pList2#1"/>
    <dgm:cxn modelId="{4AD1A83F-07AF-44C5-98BE-2C512F82653B}" type="presParOf" srcId="{CC8831C0-DF59-484B-83B2-A708366B3EB6}" destId="{2572025E-E8B8-4F94-94D0-DC22D7F762FB}" srcOrd="0" destOrd="0" presId="urn:microsoft.com/office/officeart/2005/8/layout/pList2#1"/>
    <dgm:cxn modelId="{504E7C79-38F3-48F6-9814-812EE41DFC9B}" type="presParOf" srcId="{CC8831C0-DF59-484B-83B2-A708366B3EB6}" destId="{2E2B4276-DB06-4C66-80FF-919CDE10A5FE}" srcOrd="1" destOrd="0" presId="urn:microsoft.com/office/officeart/2005/8/layout/pList2#1"/>
    <dgm:cxn modelId="{473D738B-5FC0-4E7E-8466-7B14D376EB8D}" type="presParOf" srcId="{CC8831C0-DF59-484B-83B2-A708366B3EB6}" destId="{C43EB61A-2E04-409F-8F87-79F190ED3CE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bg1">
            <a:lumMod val="65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28600" y="279399"/>
          <a:ext cx="1581989" cy="1320802"/>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58307" y="1828799"/>
          <a:ext cx="1581989" cy="2235200"/>
        </a:xfrm>
        <a:prstGeom prst="round2SameRect">
          <a:avLst>
            <a:gd name="adj1" fmla="val 10500"/>
            <a:gd name="adj2" fmla="val 0"/>
          </a:avLst>
        </a:prstGeom>
        <a:solidFill>
          <a:srgbClr val="232C1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0904" numCol="1" spcCol="1270" anchor="ctr" anchorCtr="0">
          <a:noAutofit/>
        </a:bodyPr>
        <a:lstStyle/>
        <a:p>
          <a:pPr lvl="0" algn="ctr" defTabSz="755650">
            <a:lnSpc>
              <a:spcPct val="150000"/>
            </a:lnSpc>
            <a:spcBef>
              <a:spcPct val="0"/>
            </a:spcBef>
            <a:spcAft>
              <a:spcPct val="35000"/>
            </a:spcAft>
          </a:pPr>
          <a:r>
            <a:rPr lang="en-US" sz="1700" b="1" kern="1200" dirty="0" smtClean="0">
              <a:latin typeface="Corbel" pitchFamily="34" charset="0"/>
            </a:rPr>
            <a:t>Legislation and National Policies</a:t>
          </a:r>
          <a:endParaRPr lang="en-US" sz="1700" b="1" kern="1200" dirty="0">
            <a:latin typeface="Corbel" pitchFamily="34" charset="0"/>
          </a:endParaRPr>
        </a:p>
      </dsp:txBody>
      <dsp:txXfrm rot="10800000">
        <a:off x="306959" y="1828799"/>
        <a:ext cx="1484685" cy="2186548"/>
      </dsp:txXfrm>
    </dsp:sp>
    <dsp:sp modelId="{BF646D7A-C7D0-4489-A68F-61F32B7DB0C6}">
      <dsp:nvSpPr>
        <dsp:cNvPr id="0" name=""/>
        <dsp:cNvSpPr/>
      </dsp:nvSpPr>
      <dsp:spPr>
        <a:xfrm>
          <a:off x="1848206" y="243840"/>
          <a:ext cx="1581989" cy="1341120"/>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4B0666F-2CF1-4C21-A251-46E6EBFF7C1D}">
      <dsp:nvSpPr>
        <dsp:cNvPr id="0" name=""/>
        <dsp:cNvSpPr/>
      </dsp:nvSpPr>
      <dsp:spPr>
        <a:xfrm rot="10800000">
          <a:off x="1848206" y="1828799"/>
          <a:ext cx="1581989" cy="2235200"/>
        </a:xfrm>
        <a:prstGeom prst="round2SameRect">
          <a:avLst>
            <a:gd name="adj1" fmla="val 10500"/>
            <a:gd name="adj2" fmla="val 0"/>
          </a:avLst>
        </a:prstGeom>
        <a:solidFill>
          <a:srgbClr val="34411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0904" numCol="1" spcCol="1270" anchor="ctr" anchorCtr="0">
          <a:noAutofit/>
        </a:bodyPr>
        <a:lstStyle/>
        <a:p>
          <a:pPr lvl="0" algn="ctr" defTabSz="755650">
            <a:lnSpc>
              <a:spcPct val="150000"/>
            </a:lnSpc>
            <a:spcBef>
              <a:spcPct val="0"/>
            </a:spcBef>
            <a:spcAft>
              <a:spcPct val="35000"/>
            </a:spcAft>
          </a:pPr>
          <a:r>
            <a:rPr lang="en-US" sz="1700" b="1" kern="1200" dirty="0" smtClean="0">
              <a:latin typeface="Corbel" pitchFamily="34" charset="0"/>
            </a:rPr>
            <a:t>Older Persons and Development</a:t>
          </a:r>
          <a:endParaRPr lang="en-US" sz="1700" b="1" kern="1200" dirty="0">
            <a:latin typeface="Corbel" pitchFamily="34" charset="0"/>
          </a:endParaRPr>
        </a:p>
      </dsp:txBody>
      <dsp:txXfrm rot="10800000">
        <a:off x="1896858" y="1828799"/>
        <a:ext cx="1484685" cy="2186548"/>
      </dsp:txXfrm>
    </dsp:sp>
    <dsp:sp modelId="{41BC1ABA-1F87-4B1E-94EC-41724CD12655}">
      <dsp:nvSpPr>
        <dsp:cNvPr id="0" name=""/>
        <dsp:cNvSpPr/>
      </dsp:nvSpPr>
      <dsp:spPr>
        <a:xfrm>
          <a:off x="3438105" y="243840"/>
          <a:ext cx="1581989" cy="1341120"/>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84ED54-4761-44DA-8086-D5FD397A1C95}">
      <dsp:nvSpPr>
        <dsp:cNvPr id="0" name=""/>
        <dsp:cNvSpPr/>
      </dsp:nvSpPr>
      <dsp:spPr>
        <a:xfrm rot="10800000">
          <a:off x="3438105" y="1828799"/>
          <a:ext cx="1581989" cy="2235200"/>
        </a:xfrm>
        <a:prstGeom prst="round2SameRect">
          <a:avLst>
            <a:gd name="adj1" fmla="val 10500"/>
            <a:gd name="adj2" fmla="val 0"/>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0904" numCol="1" spcCol="1270" anchor="ctr" anchorCtr="0">
          <a:noAutofit/>
        </a:bodyPr>
        <a:lstStyle/>
        <a:p>
          <a:pPr lvl="0" algn="ctr" defTabSz="755650">
            <a:lnSpc>
              <a:spcPct val="150000"/>
            </a:lnSpc>
            <a:spcBef>
              <a:spcPct val="0"/>
            </a:spcBef>
            <a:spcAft>
              <a:spcPct val="35000"/>
            </a:spcAft>
          </a:pPr>
          <a:r>
            <a:rPr lang="tr-TR" sz="1700" b="1" kern="1200" dirty="0" err="1" smtClean="0">
              <a:latin typeface="Corbel" pitchFamily="34" charset="0"/>
            </a:rPr>
            <a:t>Enhancing</a:t>
          </a:r>
          <a:r>
            <a:rPr lang="en-US" sz="1700" b="1" kern="1200" dirty="0" smtClean="0">
              <a:latin typeface="Corbel" pitchFamily="34" charset="0"/>
            </a:rPr>
            <a:t> Health and Well-Being in Old Age </a:t>
          </a:r>
          <a:endParaRPr lang="en-US" sz="1700" b="1" kern="1200" dirty="0">
            <a:latin typeface="Corbel" pitchFamily="34" charset="0"/>
          </a:endParaRPr>
        </a:p>
      </dsp:txBody>
      <dsp:txXfrm rot="10800000">
        <a:off x="3486757" y="1828799"/>
        <a:ext cx="1484685" cy="2186548"/>
      </dsp:txXfrm>
    </dsp:sp>
    <dsp:sp modelId="{D88C7409-AB93-4FE3-A61D-F51EE8A4B008}">
      <dsp:nvSpPr>
        <dsp:cNvPr id="0" name=""/>
        <dsp:cNvSpPr/>
      </dsp:nvSpPr>
      <dsp:spPr>
        <a:xfrm>
          <a:off x="5028004" y="243840"/>
          <a:ext cx="1581989" cy="1341120"/>
        </a:xfrm>
        <a:prstGeom prst="roundRect">
          <a:avLst>
            <a:gd name="adj" fmla="val 10000"/>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7B5BDBA-3C7A-41F1-8C33-F13937A84B36}">
      <dsp:nvSpPr>
        <dsp:cNvPr id="0" name=""/>
        <dsp:cNvSpPr/>
      </dsp:nvSpPr>
      <dsp:spPr>
        <a:xfrm rot="10800000">
          <a:off x="5028004" y="1828799"/>
          <a:ext cx="1581989" cy="2235200"/>
        </a:xfrm>
        <a:prstGeom prst="round2SameRect">
          <a:avLst>
            <a:gd name="adj1" fmla="val 10500"/>
            <a:gd name="adj2" fmla="val 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0904" numCol="1" spcCol="1270" anchor="ctr" anchorCtr="0">
          <a:noAutofit/>
        </a:bodyPr>
        <a:lstStyle/>
        <a:p>
          <a:pPr lvl="0" algn="ctr" defTabSz="755650">
            <a:lnSpc>
              <a:spcPct val="150000"/>
            </a:lnSpc>
            <a:spcBef>
              <a:spcPct val="0"/>
            </a:spcBef>
            <a:spcAft>
              <a:spcPct val="35000"/>
            </a:spcAft>
          </a:pPr>
          <a:r>
            <a:rPr lang="tr-TR" sz="1700" b="1" kern="1200" dirty="0" err="1" smtClean="0">
              <a:latin typeface="Corbel" pitchFamily="34" charset="0"/>
            </a:rPr>
            <a:t>Secured</a:t>
          </a:r>
          <a:r>
            <a:rPr lang="tr-TR" sz="1700" b="1" kern="1200" dirty="0" smtClean="0">
              <a:latin typeface="Corbel" pitchFamily="34" charset="0"/>
            </a:rPr>
            <a:t>, </a:t>
          </a:r>
          <a:r>
            <a:rPr lang="tr-TR" sz="1700" b="1" kern="1200" dirty="0" err="1" smtClean="0">
              <a:latin typeface="Corbel" pitchFamily="34" charset="0"/>
            </a:rPr>
            <a:t>Facilitating</a:t>
          </a:r>
          <a:r>
            <a:rPr lang="tr-TR" sz="1700" b="1" kern="1200" dirty="0" smtClean="0">
              <a:latin typeface="Corbel" pitchFamily="34" charset="0"/>
            </a:rPr>
            <a:t> </a:t>
          </a:r>
          <a:r>
            <a:rPr lang="en-US" sz="1700" b="1" kern="1200" dirty="0" smtClean="0">
              <a:latin typeface="Corbel" pitchFamily="34" charset="0"/>
            </a:rPr>
            <a:t>and Supportive Environments</a:t>
          </a:r>
          <a:endParaRPr lang="en-US" sz="1700" b="1" kern="1200" dirty="0">
            <a:latin typeface="Corbel" pitchFamily="34" charset="0"/>
          </a:endParaRPr>
        </a:p>
      </dsp:txBody>
      <dsp:txXfrm rot="10800000">
        <a:off x="5076656" y="1828799"/>
        <a:ext cx="1484685" cy="2186548"/>
      </dsp:txXfrm>
    </dsp:sp>
    <dsp:sp modelId="{B68F94D2-D73D-420A-802B-DFDC9BE4ED4C}">
      <dsp:nvSpPr>
        <dsp:cNvPr id="0" name=""/>
        <dsp:cNvSpPr/>
      </dsp:nvSpPr>
      <dsp:spPr>
        <a:xfrm>
          <a:off x="6617903" y="243840"/>
          <a:ext cx="1581989" cy="1341120"/>
        </a:xfrm>
        <a:prstGeom prst="roundRect">
          <a:avLst>
            <a:gd name="adj" fmla="val 10000"/>
          </a:avLst>
        </a:prstGeom>
        <a:blipFill rotWithShape="1">
          <a:blip xmlns:r="http://schemas.openxmlformats.org/officeDocument/2006/relationships" r:embed="rId5"/>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B706799-997B-4F74-B652-58B58A51EA58}">
      <dsp:nvSpPr>
        <dsp:cNvPr id="0" name=""/>
        <dsp:cNvSpPr/>
      </dsp:nvSpPr>
      <dsp:spPr>
        <a:xfrm rot="10800000">
          <a:off x="6617903" y="1828799"/>
          <a:ext cx="1581989" cy="2235200"/>
        </a:xfrm>
        <a:prstGeom prst="round2SameRect">
          <a:avLst>
            <a:gd name="adj1" fmla="val 10500"/>
            <a:gd name="adj2" fmla="val 0"/>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0904" numCol="1" spcCol="1270" anchor="ctr" anchorCtr="0">
          <a:noAutofit/>
        </a:bodyPr>
        <a:lstStyle/>
        <a:p>
          <a:pPr lvl="0" algn="ctr" defTabSz="755650">
            <a:lnSpc>
              <a:spcPct val="150000"/>
            </a:lnSpc>
            <a:spcBef>
              <a:spcPct val="0"/>
            </a:spcBef>
            <a:spcAft>
              <a:spcPct val="35000"/>
            </a:spcAft>
          </a:pPr>
          <a:r>
            <a:rPr lang="en-US" sz="1700" b="1" kern="1200" dirty="0" smtClean="0">
              <a:latin typeface="Corbel" pitchFamily="34" charset="0"/>
            </a:rPr>
            <a:t>Reflections</a:t>
          </a:r>
          <a:endParaRPr lang="en-US" sz="1700" b="1" kern="1200" dirty="0">
            <a:latin typeface="Corbel" pitchFamily="34" charset="0"/>
          </a:endParaRPr>
        </a:p>
      </dsp:txBody>
      <dsp:txXfrm rot="10800000">
        <a:off x="6666555" y="1828799"/>
        <a:ext cx="1484685" cy="21865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60000"/>
            <a:lumOff val="4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rgbClr val="34411B"/>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337684" y="126996"/>
          <a:ext cx="7935186" cy="4063995"/>
        </a:xfrm>
        <a:prstGeom prst="round2SameRect">
          <a:avLst>
            <a:gd name="adj1" fmla="val 10500"/>
            <a:gd name="adj2" fmla="val 0"/>
          </a:avLst>
        </a:prstGeom>
        <a:solidFill>
          <a:srgbClr val="34411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ctr" defTabSz="977900">
            <a:lnSpc>
              <a:spcPct val="90000"/>
            </a:lnSpc>
            <a:spcBef>
              <a:spcPct val="0"/>
            </a:spcBef>
            <a:spcAft>
              <a:spcPct val="35000"/>
            </a:spcAft>
          </a:pPr>
          <a:r>
            <a:rPr lang="en-US" sz="2200" b="1" kern="1200" dirty="0" smtClean="0"/>
            <a:t>Key Action: </a:t>
          </a:r>
          <a:r>
            <a:rPr lang="tr-TR" sz="2200" b="1" kern="1200" dirty="0" err="1" smtClean="0"/>
            <a:t>Employment</a:t>
          </a:r>
          <a:r>
            <a:rPr lang="en-US" sz="2200" b="1" kern="1200" dirty="0" smtClean="0"/>
            <a:t> and Ageing Workforce</a:t>
          </a:r>
          <a:endParaRPr lang="tr-TR" sz="2200" b="1" kern="1200" dirty="0" smtClean="0"/>
        </a:p>
        <a:p>
          <a:pPr lvl="0" algn="ctr" defTabSz="977900">
            <a:lnSpc>
              <a:spcPct val="90000"/>
            </a:lnSpc>
            <a:spcBef>
              <a:spcPct val="0"/>
            </a:spcBef>
            <a:spcAft>
              <a:spcPct val="35000"/>
            </a:spcAft>
          </a:pPr>
          <a:r>
            <a:rPr lang="en-US" sz="2200" b="0" kern="1200" dirty="0" smtClean="0">
              <a:latin typeface="Corbel" pitchFamily="34" charset="0"/>
            </a:rPr>
            <a:t>Target: </a:t>
          </a:r>
          <a:r>
            <a:rPr lang="en-US" sz="2200" kern="1200" dirty="0" smtClean="0"/>
            <a:t>Employment Opportunities for All Elderly People Who Wish to Work</a:t>
          </a:r>
          <a:endParaRPr lang="en-US" sz="2200" b="0" kern="1200" dirty="0" smtClean="0">
            <a:latin typeface="Corbel" pitchFamily="34" charset="0"/>
          </a:endParaRPr>
        </a:p>
        <a:p>
          <a:pPr lvl="0" algn="ctr" defTabSz="977900">
            <a:lnSpc>
              <a:spcPct val="90000"/>
            </a:lnSpc>
            <a:spcBef>
              <a:spcPct val="0"/>
            </a:spcBef>
            <a:spcAft>
              <a:spcPct val="35000"/>
            </a:spcAft>
          </a:pPr>
          <a:r>
            <a:rPr lang="en-US" sz="2200" b="0" kern="1200" dirty="0" smtClean="0">
              <a:latin typeface="Corbel" pitchFamily="34" charset="0"/>
            </a:rPr>
            <a:t>• </a:t>
          </a:r>
          <a:r>
            <a:rPr lang="en-US" sz="2200" kern="1200" dirty="0" smtClean="0"/>
            <a:t>Supporting of elderly people who work in the agricultural sector through teaching of new agricultural techniques and technologies and sustaining of access to structural and financial services, </a:t>
          </a:r>
          <a:endParaRPr lang="en-US" sz="2200" b="0" kern="1200" dirty="0" smtClean="0">
            <a:latin typeface="Corbel" pitchFamily="34" charset="0"/>
          </a:endParaRPr>
        </a:p>
        <a:p>
          <a:pPr lvl="0" algn="ctr" defTabSz="977900">
            <a:lnSpc>
              <a:spcPct val="90000"/>
            </a:lnSpc>
            <a:spcBef>
              <a:spcPct val="0"/>
            </a:spcBef>
            <a:spcAft>
              <a:spcPct val="35000"/>
            </a:spcAft>
          </a:pPr>
          <a:r>
            <a:rPr lang="en-US" sz="2200" b="0" kern="1200" dirty="0" smtClean="0">
              <a:latin typeface="Corbel" pitchFamily="34" charset="0"/>
            </a:rPr>
            <a:t>• New arrangements will be made in the working life (gradual transition to retirement and flexible working</a:t>
          </a:r>
          <a:r>
            <a:rPr lang="tr-TR" sz="2200" b="0" kern="1200" dirty="0" smtClean="0">
              <a:latin typeface="Corbel" pitchFamily="34" charset="0"/>
            </a:rPr>
            <a:t> </a:t>
          </a:r>
          <a:r>
            <a:rPr lang="tr-TR" sz="2200" b="0" kern="1200" dirty="0" err="1" smtClean="0">
              <a:latin typeface="Corbel" pitchFamily="34" charset="0"/>
            </a:rPr>
            <a:t>hours</a:t>
          </a:r>
          <a:r>
            <a:rPr lang="en-US" sz="2200" b="0" kern="1200" dirty="0" smtClean="0">
              <a:latin typeface="Corbel" pitchFamily="34" charset="0"/>
            </a:rPr>
            <a:t>) with respect to </a:t>
          </a:r>
          <a:r>
            <a:rPr lang="en-US" sz="2200" b="0" kern="1200" dirty="0" err="1" smtClean="0">
              <a:latin typeface="Corbel" pitchFamily="34" charset="0"/>
            </a:rPr>
            <a:t>encourag</a:t>
          </a:r>
          <a:r>
            <a:rPr lang="tr-TR" sz="2200" b="0" kern="1200" dirty="0" smtClean="0">
              <a:latin typeface="Corbel" pitchFamily="34" charset="0"/>
            </a:rPr>
            <a:t>e</a:t>
          </a:r>
          <a:r>
            <a:rPr lang="en-US" sz="2200" b="0" kern="1200" dirty="0" smtClean="0">
              <a:latin typeface="Corbel" pitchFamily="34" charset="0"/>
            </a:rPr>
            <a:t> older people who can work and want to work.</a:t>
          </a:r>
          <a:endParaRPr lang="en-US" sz="2200" b="1" kern="1200" dirty="0">
            <a:latin typeface="Corbel" pitchFamily="34" charset="0"/>
          </a:endParaRPr>
        </a:p>
      </dsp:txBody>
      <dsp:txXfrm rot="10800000">
        <a:off x="462666" y="126996"/>
        <a:ext cx="7685222" cy="39390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60000"/>
            <a:lumOff val="4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rgbClr val="34411B"/>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61506" y="457203"/>
          <a:ext cx="7935186" cy="4063995"/>
        </a:xfrm>
        <a:prstGeom prst="round2SameRect">
          <a:avLst>
            <a:gd name="adj1" fmla="val 10500"/>
            <a:gd name="adj2" fmla="val 0"/>
          </a:avLst>
        </a:prstGeom>
        <a:solidFill>
          <a:srgbClr val="34411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ctr" defTabSz="977900">
            <a:lnSpc>
              <a:spcPct val="90000"/>
            </a:lnSpc>
            <a:spcBef>
              <a:spcPct val="0"/>
            </a:spcBef>
            <a:spcAft>
              <a:spcPct val="35000"/>
            </a:spcAft>
          </a:pPr>
          <a:r>
            <a:rPr lang="tr-TR" sz="2200" b="0" kern="1200" dirty="0" smtClean="0">
              <a:latin typeface="Corbel" pitchFamily="34" charset="0"/>
            </a:rPr>
            <a:t>Study of Field</a:t>
          </a:r>
          <a:r>
            <a:rPr lang="en-US" sz="2200" b="0" kern="1200" dirty="0" smtClean="0">
              <a:latin typeface="Corbel" pitchFamily="34" charset="0"/>
            </a:rPr>
            <a:t>: </a:t>
          </a:r>
          <a:r>
            <a:rPr lang="en-US" sz="2200" b="0" kern="1200" dirty="0" smtClean="0"/>
            <a:t>Elimination of Poverty</a:t>
          </a:r>
          <a:endParaRPr lang="en-US" sz="2200" b="0" kern="1200" dirty="0" smtClean="0">
            <a:latin typeface="Corbel" pitchFamily="34" charset="0"/>
          </a:endParaRPr>
        </a:p>
        <a:p>
          <a:pPr lvl="0" algn="ctr" defTabSz="977900">
            <a:lnSpc>
              <a:spcPct val="90000"/>
            </a:lnSpc>
            <a:spcBef>
              <a:spcPct val="0"/>
            </a:spcBef>
            <a:spcAft>
              <a:spcPct val="35000"/>
            </a:spcAft>
          </a:pPr>
          <a:r>
            <a:rPr lang="en-US" sz="2200" b="0" kern="1200" dirty="0" smtClean="0">
              <a:latin typeface="Corbel" pitchFamily="34" charset="0"/>
            </a:rPr>
            <a:t>Target: </a:t>
          </a:r>
          <a:r>
            <a:rPr lang="en-US" sz="2200" b="1" kern="1200" dirty="0" smtClean="0"/>
            <a:t>Elimination of Poverty</a:t>
          </a:r>
          <a:endParaRPr lang="en-US" sz="2200" b="0" kern="1200" dirty="0" smtClean="0">
            <a:latin typeface="Corbel" pitchFamily="34" charset="0"/>
          </a:endParaRPr>
        </a:p>
        <a:p>
          <a:pPr lvl="0" algn="ctr" defTabSz="977900">
            <a:lnSpc>
              <a:spcPct val="90000"/>
            </a:lnSpc>
            <a:spcBef>
              <a:spcPct val="0"/>
            </a:spcBef>
            <a:spcAft>
              <a:spcPct val="35000"/>
            </a:spcAft>
          </a:pPr>
          <a:r>
            <a:rPr lang="en-US" sz="2200" b="0" kern="1200" dirty="0" smtClean="0">
              <a:latin typeface="Corbel" pitchFamily="34" charset="0"/>
            </a:rPr>
            <a:t>• The amount of payments made to elderly persons other than institutional care </a:t>
          </a:r>
          <a:r>
            <a:rPr lang="tr-TR" sz="2200" b="0" kern="1200" dirty="0" smtClean="0">
              <a:latin typeface="Corbel" pitchFamily="34" charset="0"/>
            </a:rPr>
            <a:t> </a:t>
          </a:r>
          <a:r>
            <a:rPr lang="tr-TR" sz="2200" b="0" kern="1200" dirty="0" err="1" smtClean="0">
              <a:latin typeface="Corbel" pitchFamily="34" charset="0"/>
            </a:rPr>
            <a:t>services</a:t>
          </a:r>
          <a:r>
            <a:rPr lang="tr-TR" sz="2200" b="0" kern="1200" dirty="0" smtClean="0">
              <a:latin typeface="Corbel" pitchFamily="34" charset="0"/>
            </a:rPr>
            <a:t> </a:t>
          </a:r>
          <a:r>
            <a:rPr lang="en-US" sz="2200" b="0" kern="1200" dirty="0" smtClean="0">
              <a:latin typeface="Corbel" pitchFamily="34" charset="0"/>
            </a:rPr>
            <a:t>within the scope of Law No</a:t>
          </a:r>
          <a:r>
            <a:rPr lang="tr-TR" sz="2200" b="0" kern="1200" dirty="0" smtClean="0">
              <a:latin typeface="Corbel" pitchFamily="34" charset="0"/>
            </a:rPr>
            <a:t>: </a:t>
          </a:r>
          <a:r>
            <a:rPr lang="en-US" sz="2200" b="0" kern="1200" dirty="0" smtClean="0">
              <a:latin typeface="Corbel" pitchFamily="34" charset="0"/>
            </a:rPr>
            <a:t>2022 will be increased</a:t>
          </a:r>
          <a:r>
            <a:rPr lang="tr-TR" sz="2200" b="0" kern="1200" dirty="0" smtClean="0">
              <a:latin typeface="Corbel" pitchFamily="34" charset="0"/>
            </a:rPr>
            <a:t>.</a:t>
          </a:r>
          <a:endParaRPr lang="en-US" sz="2200" b="1" kern="1200" dirty="0">
            <a:latin typeface="Corbel" pitchFamily="34" charset="0"/>
          </a:endParaRPr>
        </a:p>
      </dsp:txBody>
      <dsp:txXfrm rot="10800000">
        <a:off x="386488" y="457203"/>
        <a:ext cx="7685222" cy="393901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40000"/>
            <a:lumOff val="6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61506" y="457203"/>
          <a:ext cx="7935186" cy="4063995"/>
        </a:xfrm>
        <a:prstGeom prst="round2SameRect">
          <a:avLst>
            <a:gd name="adj1" fmla="val 10500"/>
            <a:gd name="adj2" fmla="val 0"/>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algn="l" defTabSz="977900">
            <a:lnSpc>
              <a:spcPct val="90000"/>
            </a:lnSpc>
            <a:spcBef>
              <a:spcPct val="0"/>
            </a:spcBef>
            <a:spcAft>
              <a:spcPct val="35000"/>
            </a:spcAft>
          </a:pPr>
          <a:r>
            <a:rPr lang="en-US" sz="2200" b="1" kern="1200" dirty="0" smtClean="0">
              <a:latin typeface="Corbel" pitchFamily="34" charset="0"/>
            </a:rPr>
            <a:t>Objective 1: </a:t>
          </a:r>
          <a:r>
            <a:rPr lang="en-US" sz="2200" b="1" kern="1200" dirty="0" smtClean="0"/>
            <a:t>Decreasing the Cumulative Effects of Risk</a:t>
          </a:r>
          <a:r>
            <a:rPr lang="tr-TR" sz="2200" b="1" kern="1200" dirty="0" smtClean="0"/>
            <a:t> </a:t>
          </a:r>
          <a:r>
            <a:rPr lang="en-US" sz="2200" b="1" kern="1200" dirty="0" smtClean="0"/>
            <a:t>Increasing Factors for Diseases and Dependence</a:t>
          </a:r>
          <a:endParaRPr lang="en-US" sz="2200" b="1" kern="1200" dirty="0" smtClean="0">
            <a:latin typeface="Corbel" pitchFamily="34" charset="0"/>
          </a:endParaRPr>
        </a:p>
        <a:p>
          <a:pPr lvl="0" defTabSz="977900">
            <a:lnSpc>
              <a:spcPct val="90000"/>
            </a:lnSpc>
            <a:spcBef>
              <a:spcPct val="0"/>
            </a:spcBef>
            <a:spcAft>
              <a:spcPct val="35000"/>
            </a:spcAft>
          </a:pPr>
          <a:r>
            <a:rPr lang="en-US" sz="2200" b="1" kern="1200" dirty="0" smtClean="0">
              <a:latin typeface="Corbel" pitchFamily="34" charset="0"/>
            </a:rPr>
            <a:t>• </a:t>
          </a:r>
          <a:r>
            <a:rPr lang="en-US" sz="2200" kern="1200" dirty="0" smtClean="0"/>
            <a:t>With the purpose of improving and developing health at old age, regular health checks will be made at home on demand and transportation to hospitals will be made without any charges.</a:t>
          </a:r>
          <a:r>
            <a:rPr lang="en-US" sz="2200" b="1" kern="1200" dirty="0" smtClean="0">
              <a:latin typeface="Corbel" pitchFamily="34" charset="0"/>
            </a:rPr>
            <a:t> </a:t>
          </a:r>
          <a:endParaRPr lang="tr-TR" sz="2200" b="1" kern="1200" dirty="0" smtClean="0">
            <a:latin typeface="Corbel" pitchFamily="34" charset="0"/>
          </a:endParaRPr>
        </a:p>
        <a:p>
          <a:pPr lvl="0" defTabSz="977900">
            <a:lnSpc>
              <a:spcPct val="90000"/>
            </a:lnSpc>
            <a:spcBef>
              <a:spcPct val="0"/>
            </a:spcBef>
            <a:spcAft>
              <a:spcPct val="35000"/>
            </a:spcAft>
          </a:pPr>
          <a:r>
            <a:rPr lang="en-US" sz="2200" b="1" kern="1200" dirty="0" smtClean="0">
              <a:latin typeface="Corbel" pitchFamily="34" charset="0"/>
            </a:rPr>
            <a:t>• </a:t>
          </a:r>
          <a:r>
            <a:rPr lang="en-US" sz="2200" kern="1200" dirty="0" smtClean="0"/>
            <a:t>A database will be created on ageing and elderly persons in order to plan and implement all services aimed at elderly persons affectively. The concerned database will be designed to include gender specific data and gender sensitive indicators.</a:t>
          </a:r>
          <a:endParaRPr lang="en-US" sz="2200" b="1" kern="1200" dirty="0" smtClean="0">
            <a:latin typeface="Corbel" pitchFamily="34" charset="0"/>
          </a:endParaRPr>
        </a:p>
        <a:p>
          <a:pPr lvl="0" defTabSz="977900">
            <a:lnSpc>
              <a:spcPct val="90000"/>
            </a:lnSpc>
            <a:spcBef>
              <a:spcPct val="0"/>
            </a:spcBef>
            <a:spcAft>
              <a:spcPct val="35000"/>
            </a:spcAft>
          </a:pPr>
          <a:endParaRPr lang="en-US" sz="2200" b="1" kern="1200" dirty="0" smtClean="0">
            <a:latin typeface="Corbel" pitchFamily="34" charset="0"/>
          </a:endParaRPr>
        </a:p>
        <a:p>
          <a:pPr lvl="0" algn="ctr" defTabSz="977900">
            <a:lnSpc>
              <a:spcPct val="90000"/>
            </a:lnSpc>
            <a:spcBef>
              <a:spcPct val="0"/>
            </a:spcBef>
            <a:spcAft>
              <a:spcPct val="35000"/>
            </a:spcAft>
          </a:pPr>
          <a:endParaRPr lang="en-US" sz="2200" b="1" kern="1200" dirty="0">
            <a:latin typeface="Corbel" pitchFamily="34" charset="0"/>
          </a:endParaRPr>
        </a:p>
      </dsp:txBody>
      <dsp:txXfrm rot="10800000">
        <a:off x="386488" y="457203"/>
        <a:ext cx="7685222" cy="39390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40000"/>
            <a:lumOff val="6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523013" y="279392"/>
          <a:ext cx="7935186" cy="4063995"/>
        </a:xfrm>
        <a:prstGeom prst="round2SameRect">
          <a:avLst>
            <a:gd name="adj1" fmla="val 10500"/>
            <a:gd name="adj2" fmla="val 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n-US" sz="2200" kern="1200" dirty="0" smtClean="0"/>
            <a:t>• The model of home care service for elderly persons will be defined, standards of service provision will be established and home care services will be expanded</a:t>
          </a:r>
          <a:r>
            <a:rPr lang="tr-TR" sz="2200" kern="1200" dirty="0" smtClean="0"/>
            <a:t>.</a:t>
          </a:r>
        </a:p>
        <a:p>
          <a:pPr lvl="0" algn="ctr" defTabSz="977900">
            <a:lnSpc>
              <a:spcPct val="90000"/>
            </a:lnSpc>
            <a:spcBef>
              <a:spcPct val="0"/>
            </a:spcBef>
            <a:spcAft>
              <a:spcPct val="35000"/>
            </a:spcAft>
          </a:pPr>
          <a:r>
            <a:rPr lang="en-US" sz="2200" kern="1200" dirty="0" smtClean="0"/>
            <a:t/>
          </a:r>
          <a:br>
            <a:rPr lang="en-US" sz="2200" kern="1200" dirty="0" smtClean="0"/>
          </a:br>
          <a:r>
            <a:rPr lang="en-US" sz="2200" kern="1200" dirty="0" smtClean="0"/>
            <a:t>• Emergency call centers will be set up in order to provide emergency services to elderly persons living at their own home. The system will be designed to operate through electronic assistance equipment.</a:t>
          </a:r>
          <a:endParaRPr lang="en-US" sz="2200" b="1" kern="1200" dirty="0">
            <a:solidFill>
              <a:schemeClr val="tx1"/>
            </a:solidFill>
            <a:latin typeface="Corbel" pitchFamily="34" charset="0"/>
          </a:endParaRPr>
        </a:p>
      </dsp:txBody>
      <dsp:txXfrm rot="10800000">
        <a:off x="647995" y="279392"/>
        <a:ext cx="7685222" cy="393901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40000"/>
            <a:lumOff val="6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523013" y="279392"/>
          <a:ext cx="7935186" cy="4063995"/>
        </a:xfrm>
        <a:prstGeom prst="round2SameRect">
          <a:avLst>
            <a:gd name="adj1" fmla="val 10500"/>
            <a:gd name="adj2" fmla="val 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n-US" sz="2200" b="1" kern="1200" dirty="0" smtClean="0"/>
            <a:t>Goal 3: Provision of Access to Alimentary Products and Adequate Nutrition for All Elderly Persons</a:t>
          </a:r>
          <a:endParaRPr lang="en-US" sz="2200" b="0" kern="1200" dirty="0" smtClean="0">
            <a:latin typeface="Corbel" pitchFamily="34" charset="0"/>
          </a:endParaRPr>
        </a:p>
        <a:p>
          <a:pPr lvl="0" algn="ctr" defTabSz="977900">
            <a:lnSpc>
              <a:spcPct val="90000"/>
            </a:lnSpc>
            <a:spcBef>
              <a:spcPct val="0"/>
            </a:spcBef>
            <a:spcAft>
              <a:spcPct val="35000"/>
            </a:spcAft>
          </a:pPr>
          <a:r>
            <a:rPr lang="en-US" sz="2200" b="0" kern="1200" dirty="0" smtClean="0">
              <a:latin typeface="Corbel" pitchFamily="34" charset="0"/>
            </a:rPr>
            <a:t>• </a:t>
          </a:r>
          <a:r>
            <a:rPr lang="en-US" sz="2200" kern="1200" dirty="0" smtClean="0"/>
            <a:t>Promoting an adequate and balanced diet for elderly people, preferably consisting of the food products of the area, providing the required level of energy and not causing insufficiency for micro or macro alimentary products, and conforming to the national nutrition goals</a:t>
          </a:r>
          <a:r>
            <a:rPr lang="tr-TR" sz="2200" kern="1200" dirty="0" smtClean="0"/>
            <a:t>.</a:t>
          </a:r>
          <a:endParaRPr lang="en-US" sz="2200" b="1" kern="1200" dirty="0">
            <a:solidFill>
              <a:schemeClr val="tx1"/>
            </a:solidFill>
            <a:latin typeface="Corbel" pitchFamily="34" charset="0"/>
          </a:endParaRPr>
        </a:p>
      </dsp:txBody>
      <dsp:txXfrm rot="10800000">
        <a:off x="647995" y="279392"/>
        <a:ext cx="7685222" cy="393901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40000"/>
            <a:lumOff val="6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479010" y="203194"/>
          <a:ext cx="7935186" cy="4063995"/>
        </a:xfrm>
        <a:prstGeom prst="round2SameRect">
          <a:avLst>
            <a:gd name="adj1" fmla="val 10500"/>
            <a:gd name="adj2" fmla="val 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n-US" sz="2200" b="0" kern="1200" dirty="0" smtClean="0">
              <a:latin typeface="Corbel" pitchFamily="34" charset="0"/>
            </a:rPr>
            <a:t>Area: </a:t>
          </a:r>
          <a:r>
            <a:rPr lang="en-US" sz="2200" b="0" kern="1200" dirty="0" smtClean="0"/>
            <a:t>Dwellings and Living Places</a:t>
          </a:r>
          <a:endParaRPr lang="tr-TR" sz="2200" b="0" kern="1200" dirty="0" smtClean="0"/>
        </a:p>
        <a:p>
          <a:pPr lvl="0" algn="ctr" defTabSz="977900">
            <a:lnSpc>
              <a:spcPct val="90000"/>
            </a:lnSpc>
            <a:spcBef>
              <a:spcPct val="0"/>
            </a:spcBef>
            <a:spcAft>
              <a:spcPct val="35000"/>
            </a:spcAft>
          </a:pPr>
          <a:r>
            <a:rPr lang="en-US" sz="2200" b="1" kern="1200" dirty="0" smtClean="0"/>
            <a:t>Field: Training of Health Care Providers and Health Care Personnel</a:t>
          </a:r>
          <a:r>
            <a:rPr lang="en-US" sz="2200" kern="1200" dirty="0" smtClean="0"/>
            <a:t/>
          </a:r>
          <a:br>
            <a:rPr lang="en-US" sz="2200" kern="1200" dirty="0" smtClean="0"/>
          </a:br>
          <a:r>
            <a:rPr lang="en-US" sz="2200" kern="1200" dirty="0" smtClean="0"/>
            <a:t>Goal 1: Ensuring Sustainability of Services Offered to Elderly People and Supporting Care Providers</a:t>
          </a:r>
          <a:br>
            <a:rPr lang="en-US" sz="2200" kern="1200" dirty="0" smtClean="0"/>
          </a:br>
          <a:r>
            <a:rPr lang="en-US" sz="1800" kern="1200" dirty="0" smtClean="0"/>
            <a:t>• Supporting family members providing home-based care for elderly people on social, psychological and economic terms and providing them educational and consultancy services,</a:t>
          </a:r>
          <a:endParaRPr lang="tr-TR" sz="1800" kern="1200" dirty="0" smtClean="0"/>
        </a:p>
        <a:p>
          <a:pPr lvl="0" algn="ctr" defTabSz="977900">
            <a:lnSpc>
              <a:spcPct val="90000"/>
            </a:lnSpc>
            <a:spcBef>
              <a:spcPct val="0"/>
            </a:spcBef>
            <a:spcAft>
              <a:spcPct val="35000"/>
            </a:spcAft>
          </a:pPr>
          <a:r>
            <a:rPr lang="en-US" sz="1800" kern="1200" dirty="0" smtClean="0"/>
            <a:t>•</a:t>
          </a:r>
          <a:r>
            <a:rPr lang="tr-TR" sz="1800" kern="1200" dirty="0" smtClean="0"/>
            <a:t> </a:t>
          </a:r>
          <a:r>
            <a:rPr lang="en-US" sz="1800" kern="1200" dirty="0" smtClean="0"/>
            <a:t>Improving the integration of healthcare and nursing services, education and palliative treatment standards, and supporting multidisciplinary approaches to all palliative treatment service providers, establishing special centers for palliative care in hospitals.</a:t>
          </a:r>
          <a:r>
            <a:rPr lang="en-US" sz="2200" kern="1200" dirty="0" smtClean="0"/>
            <a:t> </a:t>
          </a:r>
          <a:endParaRPr lang="en-US" sz="2200" b="0" kern="1200" dirty="0" smtClean="0">
            <a:latin typeface="Corbel" pitchFamily="34" charset="0"/>
          </a:endParaRPr>
        </a:p>
        <a:p>
          <a:pPr lvl="0" algn="ctr" defTabSz="977900">
            <a:lnSpc>
              <a:spcPct val="90000"/>
            </a:lnSpc>
            <a:spcBef>
              <a:spcPct val="0"/>
            </a:spcBef>
            <a:spcAft>
              <a:spcPct val="35000"/>
            </a:spcAft>
          </a:pPr>
          <a:endParaRPr lang="en-US" sz="2200" b="1" kern="1200" dirty="0">
            <a:solidFill>
              <a:schemeClr val="tx1"/>
            </a:solidFill>
            <a:latin typeface="Corbel" pitchFamily="34" charset="0"/>
          </a:endParaRPr>
        </a:p>
      </dsp:txBody>
      <dsp:txXfrm rot="10800000">
        <a:off x="603992" y="203194"/>
        <a:ext cx="7685222" cy="393901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40000"/>
            <a:lumOff val="6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523013" y="279392"/>
          <a:ext cx="7935186" cy="4063995"/>
        </a:xfrm>
        <a:prstGeom prst="round2SameRect">
          <a:avLst>
            <a:gd name="adj1" fmla="val 10500"/>
            <a:gd name="adj2" fmla="val 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n-US" sz="2200" kern="1200" dirty="0" smtClean="0"/>
            <a:t>Elderly persons with mental health problems, contagious diseases or addiction to drugs, alcohol or tobacco will be provided care services in institutions affiliated with public hospitals.</a:t>
          </a:r>
          <a:endParaRPr lang="en-US" sz="2200" b="0" kern="1200" dirty="0" smtClean="0">
            <a:latin typeface="Corbel" pitchFamily="34" charset="0"/>
          </a:endParaRPr>
        </a:p>
        <a:p>
          <a:pPr lvl="0" algn="ctr" defTabSz="977900">
            <a:lnSpc>
              <a:spcPct val="90000"/>
            </a:lnSpc>
            <a:spcBef>
              <a:spcPct val="0"/>
            </a:spcBef>
            <a:spcAft>
              <a:spcPct val="35000"/>
            </a:spcAft>
          </a:pPr>
          <a:r>
            <a:rPr lang="en-US" sz="2200" b="0" kern="1200" dirty="0" smtClean="0">
              <a:latin typeface="Corbel" pitchFamily="34" charset="0"/>
            </a:rPr>
            <a:t>• </a:t>
          </a:r>
          <a:r>
            <a:rPr lang="en-US" sz="2200" kern="1200" dirty="0" smtClean="0"/>
            <a:t>Qualified interdisciplinary staff will be employed in the field of ageing (geriatrics, gerontology </a:t>
          </a:r>
          <a:r>
            <a:rPr lang="en-US" sz="2200" kern="1200" dirty="0" err="1" smtClean="0"/>
            <a:t>etc</a:t>
          </a:r>
          <a:r>
            <a:rPr lang="en-US" sz="2200" kern="1200" dirty="0" smtClean="0"/>
            <a:t>).      </a:t>
          </a:r>
          <a:endParaRPr lang="tr-TR" sz="2200" kern="1200" dirty="0" smtClean="0"/>
        </a:p>
        <a:p>
          <a:pPr lvl="0" algn="ctr" defTabSz="977900">
            <a:lnSpc>
              <a:spcPct val="90000"/>
            </a:lnSpc>
            <a:spcBef>
              <a:spcPct val="0"/>
            </a:spcBef>
            <a:spcAft>
              <a:spcPct val="35000"/>
            </a:spcAft>
          </a:pPr>
          <a:r>
            <a:rPr lang="en-US" sz="2200" b="0" kern="1200" dirty="0" smtClean="0">
              <a:latin typeface="Corbel" pitchFamily="34" charset="0"/>
            </a:rPr>
            <a:t>•</a:t>
          </a:r>
          <a:r>
            <a:rPr lang="tr-TR" sz="2200" b="0" kern="1200" dirty="0" smtClean="0">
              <a:latin typeface="Corbel" pitchFamily="34" charset="0"/>
            </a:rPr>
            <a:t> </a:t>
          </a:r>
          <a:r>
            <a:rPr lang="en-US" sz="2200" kern="1200" dirty="0" smtClean="0"/>
            <a:t>Occupational standards for the staff employed in care services will be prepared and trainings will be held in accordance with these standards. Qualified personnel will be employed for the care of elderly persons at a sufficient number. </a:t>
          </a:r>
          <a:endParaRPr lang="en-US" sz="2200" b="1" kern="1200" dirty="0">
            <a:solidFill>
              <a:schemeClr val="tx1"/>
            </a:solidFill>
            <a:latin typeface="Corbel" pitchFamily="34" charset="0"/>
          </a:endParaRPr>
        </a:p>
      </dsp:txBody>
      <dsp:txXfrm rot="10800000">
        <a:off x="647995" y="279392"/>
        <a:ext cx="7685222" cy="39390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908810"/>
        </a:xfrm>
        <a:prstGeom prst="roundRect">
          <a:avLst>
            <a:gd name="adj" fmla="val 10000"/>
          </a:avLst>
        </a:prstGeom>
        <a:solidFill>
          <a:srgbClr val="9BBB59">
            <a:lumMod val="50000"/>
            <a:alpha val="90000"/>
          </a:srgbClr>
        </a:solidFill>
        <a:ln w="9525" cap="flat" cmpd="sng" algn="ctr">
          <a:solidFill>
            <a:srgbClr val="C0504D">
              <a:tint val="40000"/>
              <a:alpha val="9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24653" y="2184399"/>
          <a:ext cx="7672732" cy="1704599"/>
        </a:xfrm>
        <a:prstGeom prst="roundRect">
          <a:avLst>
            <a:gd name="adj" fmla="val 10000"/>
          </a:avLst>
        </a:prstGeom>
        <a:solidFill>
          <a:srgbClr val="232C1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305634" y="0"/>
          <a:ext cx="7938781" cy="4241795"/>
        </a:xfrm>
        <a:prstGeom prst="round2SameRect">
          <a:avLst>
            <a:gd name="adj1" fmla="val 10500"/>
            <a:gd name="adj2" fmla="val 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algn="just" defTabSz="977900">
            <a:lnSpc>
              <a:spcPct val="90000"/>
            </a:lnSpc>
            <a:spcBef>
              <a:spcPct val="0"/>
            </a:spcBef>
            <a:spcAft>
              <a:spcPct val="35000"/>
            </a:spcAft>
          </a:pPr>
          <a:endParaRPr lang="tr-TR" sz="2200" b="0" kern="1200" dirty="0" smtClean="0">
            <a:solidFill>
              <a:sysClr val="window" lastClr="FFFFFF"/>
            </a:solidFill>
            <a:latin typeface="Corbel" pitchFamily="34" charset="0"/>
            <a:ea typeface="+mn-ea"/>
            <a:cs typeface="+mn-cs"/>
          </a:endParaRPr>
        </a:p>
        <a:p>
          <a:pPr lvl="0" algn="ctr" defTabSz="977900">
            <a:lnSpc>
              <a:spcPct val="90000"/>
            </a:lnSpc>
            <a:spcBef>
              <a:spcPct val="0"/>
            </a:spcBef>
            <a:spcAft>
              <a:spcPct val="35000"/>
            </a:spcAft>
          </a:pPr>
          <a:endParaRPr lang="tr-TR" sz="2200" b="1" kern="1200" dirty="0" smtClean="0">
            <a:solidFill>
              <a:sysClr val="window" lastClr="FFFFFF"/>
            </a:solidFill>
            <a:latin typeface="Corbel" pitchFamily="34" charset="0"/>
            <a:ea typeface="+mn-ea"/>
            <a:cs typeface="+mn-cs"/>
          </a:endParaRPr>
        </a:p>
        <a:p>
          <a:pPr lvl="0" algn="just" defTabSz="977900">
            <a:lnSpc>
              <a:spcPct val="90000"/>
            </a:lnSpc>
            <a:spcBef>
              <a:spcPct val="0"/>
            </a:spcBef>
            <a:spcAft>
              <a:spcPct val="35000"/>
            </a:spcAft>
          </a:pPr>
          <a:endParaRPr lang="tr-TR" sz="2200" b="1" kern="1200" dirty="0" smtClean="0">
            <a:solidFill>
              <a:sysClr val="window" lastClr="FFFFFF"/>
            </a:solidFill>
            <a:latin typeface="Corbel" pitchFamily="34" charset="0"/>
            <a:ea typeface="+mn-ea"/>
            <a:cs typeface="+mn-cs"/>
          </a:endParaRPr>
        </a:p>
        <a:p>
          <a:pPr lvl="0" algn="ctr" defTabSz="977900">
            <a:lnSpc>
              <a:spcPct val="90000"/>
            </a:lnSpc>
            <a:spcBef>
              <a:spcPct val="0"/>
            </a:spcBef>
            <a:spcAft>
              <a:spcPct val="35000"/>
            </a:spcAft>
          </a:pPr>
          <a:endParaRPr lang="en-US" sz="2200" b="1" kern="1200" dirty="0" smtClean="0">
            <a:solidFill>
              <a:sysClr val="window" lastClr="FFFFFF"/>
            </a:solidFill>
            <a:latin typeface="Corbel" pitchFamily="34" charset="0"/>
            <a:ea typeface="+mn-ea"/>
            <a:cs typeface="+mn-cs"/>
          </a:endParaRPr>
        </a:p>
        <a:p>
          <a:pPr lvl="0" algn="ctr" defTabSz="977900">
            <a:lnSpc>
              <a:spcPct val="90000"/>
            </a:lnSpc>
            <a:spcBef>
              <a:spcPct val="0"/>
            </a:spcBef>
            <a:spcAft>
              <a:spcPct val="35000"/>
            </a:spcAft>
          </a:pPr>
          <a:endParaRPr lang="en-US" sz="2200" b="1" kern="1200" dirty="0" smtClean="0">
            <a:solidFill>
              <a:sysClr val="window" lastClr="FFFFFF"/>
            </a:solidFill>
            <a:latin typeface="Corbel" pitchFamily="34" charset="0"/>
            <a:ea typeface="+mn-ea"/>
            <a:cs typeface="+mn-cs"/>
          </a:endParaRPr>
        </a:p>
        <a:p>
          <a:pPr lvl="0" algn="ctr" defTabSz="977900">
            <a:lnSpc>
              <a:spcPct val="90000"/>
            </a:lnSpc>
            <a:spcBef>
              <a:spcPct val="0"/>
            </a:spcBef>
            <a:spcAft>
              <a:spcPct val="35000"/>
            </a:spcAft>
          </a:pPr>
          <a:endParaRPr lang="en-US" sz="2200" b="1" kern="1200" dirty="0" smtClean="0">
            <a:solidFill>
              <a:sysClr val="window" lastClr="FFFFFF"/>
            </a:solidFill>
            <a:latin typeface="Corbel" pitchFamily="34" charset="0"/>
            <a:ea typeface="+mn-ea"/>
            <a:cs typeface="+mn-cs"/>
          </a:endParaRPr>
        </a:p>
      </dsp:txBody>
      <dsp:txXfrm rot="10800000">
        <a:off x="436084" y="0"/>
        <a:ext cx="7677881" cy="411134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40000"/>
            <a:lumOff val="6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381010" y="431811"/>
          <a:ext cx="7935186" cy="4063995"/>
        </a:xfrm>
        <a:prstGeom prst="round2SameRect">
          <a:avLst>
            <a:gd name="adj1" fmla="val 10500"/>
            <a:gd name="adj2" fmla="val 0"/>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just" defTabSz="977900">
            <a:lnSpc>
              <a:spcPct val="90000"/>
            </a:lnSpc>
            <a:spcBef>
              <a:spcPct val="0"/>
            </a:spcBef>
            <a:spcAft>
              <a:spcPct val="35000"/>
            </a:spcAft>
          </a:pPr>
          <a:r>
            <a:rPr lang="en-US" sz="2200" kern="1200" dirty="0" smtClean="0"/>
            <a:t>The debate on the rights of the elderly in Turkey covers many subheadings including; </a:t>
          </a:r>
          <a:endParaRPr lang="tr-TR" sz="2200" kern="1200" dirty="0" smtClean="0"/>
        </a:p>
        <a:p>
          <a:pPr lvl="0" algn="just" defTabSz="977900">
            <a:lnSpc>
              <a:spcPct val="90000"/>
            </a:lnSpc>
            <a:spcBef>
              <a:spcPct val="0"/>
            </a:spcBef>
            <a:spcAft>
              <a:spcPct val="35000"/>
            </a:spcAft>
          </a:pPr>
          <a:r>
            <a:rPr lang="tr-TR" sz="2200" kern="1200" dirty="0" smtClean="0"/>
            <a:t>-</a:t>
          </a:r>
          <a:r>
            <a:rPr lang="en-US" sz="2200" kern="1200" dirty="0" smtClean="0"/>
            <a:t>prevention of discrimination against the elderly, </a:t>
          </a:r>
          <a:endParaRPr lang="tr-TR" sz="2200" kern="1200" dirty="0" smtClean="0"/>
        </a:p>
        <a:p>
          <a:pPr lvl="0" algn="just" defTabSz="977900">
            <a:lnSpc>
              <a:spcPct val="90000"/>
            </a:lnSpc>
            <a:spcBef>
              <a:spcPct val="0"/>
            </a:spcBef>
            <a:spcAft>
              <a:spcPct val="35000"/>
            </a:spcAft>
          </a:pPr>
          <a:r>
            <a:rPr lang="tr-TR" sz="2200" kern="1200" dirty="0" smtClean="0"/>
            <a:t>-</a:t>
          </a:r>
          <a:r>
            <a:rPr lang="en-US" sz="2200" kern="1200" dirty="0" smtClean="0"/>
            <a:t>prevention of violence, </a:t>
          </a:r>
          <a:endParaRPr lang="tr-TR" sz="2200" kern="1200" dirty="0" smtClean="0"/>
        </a:p>
        <a:p>
          <a:pPr lvl="0" algn="just" defTabSz="977900">
            <a:lnSpc>
              <a:spcPct val="90000"/>
            </a:lnSpc>
            <a:spcBef>
              <a:spcPct val="0"/>
            </a:spcBef>
            <a:spcAft>
              <a:spcPct val="35000"/>
            </a:spcAft>
          </a:pPr>
          <a:r>
            <a:rPr lang="tr-TR" sz="2200" kern="1200" dirty="0" smtClean="0"/>
            <a:t>-</a:t>
          </a:r>
          <a:r>
            <a:rPr lang="en-US" sz="2200" kern="1200" dirty="0" smtClean="0"/>
            <a:t>right to social security, </a:t>
          </a:r>
          <a:endParaRPr lang="tr-TR" sz="2200" kern="1200" dirty="0" smtClean="0"/>
        </a:p>
        <a:p>
          <a:pPr lvl="0" algn="just" defTabSz="977900">
            <a:lnSpc>
              <a:spcPct val="90000"/>
            </a:lnSpc>
            <a:spcBef>
              <a:spcPct val="0"/>
            </a:spcBef>
            <a:spcAft>
              <a:spcPct val="35000"/>
            </a:spcAft>
          </a:pPr>
          <a:r>
            <a:rPr lang="tr-TR" sz="2200" kern="1200" dirty="0" smtClean="0"/>
            <a:t>-</a:t>
          </a:r>
          <a:r>
            <a:rPr lang="en-US" sz="2200" kern="1200" dirty="0" smtClean="0"/>
            <a:t>right to health, </a:t>
          </a:r>
          <a:endParaRPr lang="tr-TR" sz="2200" kern="1200" dirty="0" smtClean="0"/>
        </a:p>
        <a:p>
          <a:pPr lvl="0" algn="just" defTabSz="977900">
            <a:lnSpc>
              <a:spcPct val="90000"/>
            </a:lnSpc>
            <a:spcBef>
              <a:spcPct val="0"/>
            </a:spcBef>
            <a:spcAft>
              <a:spcPct val="35000"/>
            </a:spcAft>
          </a:pPr>
          <a:r>
            <a:rPr lang="tr-TR" sz="2200" kern="1200" dirty="0" smtClean="0"/>
            <a:t>-</a:t>
          </a:r>
          <a:r>
            <a:rPr lang="en-US" sz="2200" kern="1200" dirty="0" smtClean="0"/>
            <a:t>right to work, education and lifelong learning,</a:t>
          </a:r>
          <a:endParaRPr lang="tr-TR" sz="2200" kern="1200" dirty="0" smtClean="0"/>
        </a:p>
        <a:p>
          <a:pPr lvl="0" algn="just" defTabSz="977900">
            <a:lnSpc>
              <a:spcPct val="90000"/>
            </a:lnSpc>
            <a:spcBef>
              <a:spcPct val="0"/>
            </a:spcBef>
            <a:spcAft>
              <a:spcPct val="35000"/>
            </a:spcAft>
          </a:pPr>
          <a:r>
            <a:rPr lang="tr-TR" sz="2200" kern="1200" dirty="0" smtClean="0"/>
            <a:t>-</a:t>
          </a:r>
          <a:r>
            <a:rPr lang="en-US" sz="2200" kern="1200" dirty="0" smtClean="0"/>
            <a:t>right to protection of wealth and legacy. </a:t>
          </a:r>
          <a:endParaRPr lang="tr-TR" sz="2200" b="1" kern="1200" dirty="0" smtClean="0">
            <a:latin typeface="Corbel" pitchFamily="34" charset="0"/>
          </a:endParaRPr>
        </a:p>
        <a:p>
          <a:pPr lvl="0" algn="l" defTabSz="977900">
            <a:lnSpc>
              <a:spcPct val="90000"/>
            </a:lnSpc>
            <a:spcBef>
              <a:spcPct val="0"/>
            </a:spcBef>
            <a:spcAft>
              <a:spcPct val="35000"/>
            </a:spcAft>
          </a:pPr>
          <a:endParaRPr lang="tr-TR" sz="2200" b="1" kern="1200" dirty="0" smtClean="0">
            <a:latin typeface="Corbel" pitchFamily="34" charset="0"/>
          </a:endParaRPr>
        </a:p>
        <a:p>
          <a:pPr lvl="0" algn="l" defTabSz="977900">
            <a:lnSpc>
              <a:spcPct val="90000"/>
            </a:lnSpc>
            <a:spcBef>
              <a:spcPct val="0"/>
            </a:spcBef>
            <a:spcAft>
              <a:spcPct val="35000"/>
            </a:spcAft>
          </a:pPr>
          <a:endParaRPr lang="tr-TR" sz="2200" b="1" kern="1200" dirty="0" smtClean="0">
            <a:latin typeface="Corbel" pitchFamily="34" charset="0"/>
          </a:endParaRPr>
        </a:p>
      </dsp:txBody>
      <dsp:txXfrm rot="10800000">
        <a:off x="505992" y="431811"/>
        <a:ext cx="7685222" cy="393901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40000"/>
            <a:lumOff val="6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57628" y="-213358"/>
          <a:ext cx="7942943" cy="1341120"/>
        </a:xfrm>
        <a:prstGeom prst="roundRect">
          <a:avLst>
            <a:gd name="adj" fmla="val 10000"/>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377248" y="431811"/>
          <a:ext cx="7942943" cy="4063995"/>
        </a:xfrm>
        <a:prstGeom prst="round2SameRect">
          <a:avLst>
            <a:gd name="adj1" fmla="val 10500"/>
            <a:gd name="adj2" fmla="val 0"/>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56464" numCol="1" spcCol="1270" anchor="t" anchorCtr="0">
          <a:noAutofit/>
        </a:bodyPr>
        <a:lstStyle/>
        <a:p>
          <a:pPr lvl="0" algn="l" defTabSz="977900">
            <a:lnSpc>
              <a:spcPct val="90000"/>
            </a:lnSpc>
            <a:spcBef>
              <a:spcPct val="0"/>
            </a:spcBef>
            <a:spcAft>
              <a:spcPct val="35000"/>
            </a:spcAft>
          </a:pPr>
          <a:endParaRPr lang="tr-TR" sz="2200" b="1" kern="1200" dirty="0" smtClean="0">
            <a:latin typeface="Corbel" pitchFamily="34" charset="0"/>
          </a:endParaRPr>
        </a:p>
        <a:p>
          <a:pPr lvl="0" algn="l" defTabSz="977900">
            <a:lnSpc>
              <a:spcPct val="90000"/>
            </a:lnSpc>
            <a:spcBef>
              <a:spcPct val="0"/>
            </a:spcBef>
            <a:spcAft>
              <a:spcPct val="35000"/>
            </a:spcAft>
          </a:pPr>
          <a:endParaRPr lang="tr-TR" sz="2200" b="1" kern="1200" dirty="0" smtClean="0">
            <a:latin typeface="Corbel" pitchFamily="34" charset="0"/>
          </a:endParaRPr>
        </a:p>
      </dsp:txBody>
      <dsp:txXfrm rot="10800000">
        <a:off x="502230" y="431811"/>
        <a:ext cx="7692979" cy="393901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1041391"/>
          <a:ext cx="8458200" cy="1828800"/>
        </a:xfrm>
        <a:prstGeom prst="roundRect">
          <a:avLst>
            <a:gd name="adj" fmla="val 10000"/>
          </a:avLst>
        </a:prstGeom>
        <a:blipFill rotWithShape="0">
          <a:blip xmlns:r="http://schemas.openxmlformats.org/officeDocument/2006/relationships" r:embed="rId1"/>
          <a:tile tx="0" ty="0" sx="100000" sy="100000" flip="none" algn="tl"/>
        </a:blip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335497" y="-213358"/>
          <a:ext cx="7787204" cy="1341120"/>
        </a:xfrm>
        <a:prstGeom prst="roundRect">
          <a:avLst>
            <a:gd name="adj" fmla="val 10000"/>
          </a:avLst>
        </a:prstGeom>
        <a:pattFill prst="pct10">
          <a:fgClr>
            <a:srgbClr val="FF0000"/>
          </a:fgClr>
          <a:bgClr>
            <a:schemeClr val="bg1"/>
          </a:bgClr>
        </a:patt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25757" y="279392"/>
          <a:ext cx="7949155" cy="4063995"/>
        </a:xfrm>
        <a:prstGeom prst="round2SameRect">
          <a:avLst>
            <a:gd name="adj1" fmla="val 10500"/>
            <a:gd name="adj2" fmla="val 0"/>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endParaRPr lang="en-US" sz="2200" b="1" kern="1200" dirty="0">
            <a:solidFill>
              <a:schemeClr val="tx1"/>
            </a:solidFill>
            <a:latin typeface="Corbel" pitchFamily="34" charset="0"/>
          </a:endParaRPr>
        </a:p>
      </dsp:txBody>
      <dsp:txXfrm rot="10800000">
        <a:off x="350739" y="279392"/>
        <a:ext cx="7699191" cy="3939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5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rgbClr val="232C1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61506" y="457203"/>
          <a:ext cx="7935186" cy="4063995"/>
        </a:xfrm>
        <a:prstGeom prst="round2SameRect">
          <a:avLst>
            <a:gd name="adj1" fmla="val 10500"/>
            <a:gd name="adj2" fmla="val 0"/>
          </a:avLst>
        </a:prstGeom>
        <a:solidFill>
          <a:srgbClr val="232C1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defTabSz="977900">
            <a:lnSpc>
              <a:spcPct val="90000"/>
            </a:lnSpc>
            <a:spcBef>
              <a:spcPct val="0"/>
            </a:spcBef>
            <a:spcAft>
              <a:spcPct val="35000"/>
            </a:spcAft>
          </a:pPr>
          <a:r>
            <a:rPr lang="en-US" sz="2200" b="0" kern="1200" dirty="0" smtClean="0">
              <a:latin typeface="Corbel" pitchFamily="34" charset="0"/>
            </a:rPr>
            <a:t>The research indicates that most of the incidents of elderly abuse in Turkey are manifested in violence or exploitation as a result of financial difficulties. </a:t>
          </a:r>
          <a:endParaRPr lang="tr-TR" sz="2200" b="0" kern="1200" dirty="0" smtClean="0">
            <a:latin typeface="Corbel" pitchFamily="34" charset="0"/>
          </a:endParaRPr>
        </a:p>
        <a:p>
          <a:pPr lvl="0" algn="just" defTabSz="977900">
            <a:lnSpc>
              <a:spcPct val="90000"/>
            </a:lnSpc>
            <a:spcBef>
              <a:spcPct val="0"/>
            </a:spcBef>
            <a:spcAft>
              <a:spcPct val="35000"/>
            </a:spcAft>
          </a:pPr>
          <a:endParaRPr lang="tr-TR" sz="2200" b="0" kern="1200" dirty="0" smtClean="0">
            <a:latin typeface="Corbel" pitchFamily="34" charset="0"/>
          </a:endParaRPr>
        </a:p>
        <a:p>
          <a:pPr lvl="0" algn="ctr" defTabSz="977900">
            <a:lnSpc>
              <a:spcPct val="90000"/>
            </a:lnSpc>
            <a:spcBef>
              <a:spcPct val="0"/>
            </a:spcBef>
            <a:spcAft>
              <a:spcPct val="35000"/>
            </a:spcAft>
          </a:pPr>
          <a:endParaRPr lang="tr-TR" sz="2200" b="1" kern="1200" dirty="0" smtClean="0">
            <a:latin typeface="Corbel" pitchFamily="34" charset="0"/>
          </a:endParaRPr>
        </a:p>
        <a:p>
          <a:pPr lvl="0" algn="just" defTabSz="977900">
            <a:lnSpc>
              <a:spcPct val="90000"/>
            </a:lnSpc>
            <a:spcBef>
              <a:spcPct val="0"/>
            </a:spcBef>
            <a:spcAft>
              <a:spcPct val="35000"/>
            </a:spcAft>
          </a:pPr>
          <a:endParaRPr lang="tr-TR"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dsp:txBody>
      <dsp:txXfrm rot="10800000">
        <a:off x="386488" y="457203"/>
        <a:ext cx="7685222" cy="39390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5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rgbClr val="232C1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61506" y="457203"/>
          <a:ext cx="7935186" cy="4063995"/>
        </a:xfrm>
        <a:prstGeom prst="round2SameRect">
          <a:avLst>
            <a:gd name="adj1" fmla="val 10500"/>
            <a:gd name="adj2" fmla="val 0"/>
          </a:avLst>
        </a:prstGeom>
        <a:solidFill>
          <a:srgbClr val="232C1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defTabSz="977900">
            <a:lnSpc>
              <a:spcPct val="90000"/>
            </a:lnSpc>
            <a:spcBef>
              <a:spcPct val="0"/>
            </a:spcBef>
            <a:spcAft>
              <a:spcPct val="35000"/>
            </a:spcAft>
          </a:pPr>
          <a:r>
            <a:rPr lang="en-US" sz="2200" b="0" kern="1200" dirty="0" smtClean="0">
              <a:latin typeface="Corbel" pitchFamily="34" charset="0"/>
            </a:rPr>
            <a:t>ARTICLE 10 – «All individuals are equal without any discrimination before the law, irrespective of language, race, </a:t>
          </a:r>
          <a:r>
            <a:rPr lang="en-US" sz="2200" b="0" kern="1200" dirty="0" err="1" smtClean="0">
              <a:latin typeface="Corbel" pitchFamily="34" charset="0"/>
            </a:rPr>
            <a:t>colour</a:t>
          </a:r>
          <a:r>
            <a:rPr lang="en-US" sz="2200" b="0" kern="1200" dirty="0" smtClean="0">
              <a:latin typeface="Corbel" pitchFamily="34" charset="0"/>
            </a:rPr>
            <a:t>, sex, political opinion, philosophical belief, religion and sect, or any such considerations.»</a:t>
          </a:r>
          <a:endParaRPr lang="tr-TR" sz="2200" b="0" kern="1200" dirty="0" smtClean="0">
            <a:latin typeface="Corbel" pitchFamily="34" charset="0"/>
          </a:endParaRPr>
        </a:p>
        <a:p>
          <a:pPr lvl="0" defTabSz="977900">
            <a:lnSpc>
              <a:spcPct val="90000"/>
            </a:lnSpc>
            <a:spcBef>
              <a:spcPct val="0"/>
            </a:spcBef>
            <a:spcAft>
              <a:spcPct val="35000"/>
            </a:spcAft>
          </a:pPr>
          <a:r>
            <a:rPr lang="en-US" sz="2200" b="0" kern="1200" dirty="0" smtClean="0">
              <a:latin typeface="Corbel" pitchFamily="34" charset="0"/>
            </a:rPr>
            <a:t>«(Added provision: Art. 1 of Law No 5982 of 7.5.2010) Measures favoring children, the elderly, the disabled, widows and orphans of martyrs and veterans shall not violate the principle of equality.»</a:t>
          </a:r>
          <a:endParaRPr lang="tr-TR" sz="2200" b="0" kern="1200" dirty="0" smtClean="0">
            <a:latin typeface="Corbel" pitchFamily="34" charset="0"/>
          </a:endParaRPr>
        </a:p>
        <a:p>
          <a:pPr lvl="0" algn="just" defTabSz="977900">
            <a:lnSpc>
              <a:spcPct val="90000"/>
            </a:lnSpc>
            <a:spcBef>
              <a:spcPct val="0"/>
            </a:spcBef>
            <a:spcAft>
              <a:spcPct val="35000"/>
            </a:spcAft>
          </a:pPr>
          <a:endParaRPr lang="tr-TR" sz="2200" b="0" kern="1200" dirty="0" smtClean="0">
            <a:latin typeface="Corbel" pitchFamily="34" charset="0"/>
          </a:endParaRPr>
        </a:p>
        <a:p>
          <a:pPr lvl="0" algn="ctr" defTabSz="977900">
            <a:lnSpc>
              <a:spcPct val="90000"/>
            </a:lnSpc>
            <a:spcBef>
              <a:spcPct val="0"/>
            </a:spcBef>
            <a:spcAft>
              <a:spcPct val="35000"/>
            </a:spcAft>
          </a:pPr>
          <a:endParaRPr lang="tr-TR" sz="2200" b="1" kern="1200" dirty="0" smtClean="0">
            <a:latin typeface="Corbel" pitchFamily="34" charset="0"/>
          </a:endParaRPr>
        </a:p>
        <a:p>
          <a:pPr lvl="0" algn="just" defTabSz="977900">
            <a:lnSpc>
              <a:spcPct val="90000"/>
            </a:lnSpc>
            <a:spcBef>
              <a:spcPct val="0"/>
            </a:spcBef>
            <a:spcAft>
              <a:spcPct val="35000"/>
            </a:spcAft>
          </a:pPr>
          <a:endParaRPr lang="tr-TR"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dsp:txBody>
      <dsp:txXfrm rot="10800000">
        <a:off x="386488" y="457203"/>
        <a:ext cx="7685222" cy="39390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5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rgbClr val="232C1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61506" y="457203"/>
          <a:ext cx="7935186" cy="4063995"/>
        </a:xfrm>
        <a:prstGeom prst="round2SameRect">
          <a:avLst>
            <a:gd name="adj1" fmla="val 10500"/>
            <a:gd name="adj2" fmla="val 0"/>
          </a:avLst>
        </a:prstGeom>
        <a:solidFill>
          <a:srgbClr val="232C1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algn="just" defTabSz="977900">
            <a:lnSpc>
              <a:spcPct val="90000"/>
            </a:lnSpc>
            <a:spcBef>
              <a:spcPct val="0"/>
            </a:spcBef>
            <a:spcAft>
              <a:spcPct val="35000"/>
            </a:spcAft>
          </a:pPr>
          <a:r>
            <a:rPr lang="tr-TR" sz="2200" b="0" kern="1200" dirty="0" smtClean="0">
              <a:latin typeface="Corbel" pitchFamily="34" charset="0"/>
            </a:rPr>
            <a:t>In Turkey, General </a:t>
          </a:r>
          <a:r>
            <a:rPr lang="tr-TR" sz="2200" b="0" kern="1200" dirty="0" err="1" smtClean="0">
              <a:latin typeface="Corbel" pitchFamily="34" charset="0"/>
            </a:rPr>
            <a:t>Directorate</a:t>
          </a:r>
          <a:r>
            <a:rPr lang="tr-TR" sz="2200" b="0" kern="1200" dirty="0" smtClean="0">
              <a:latin typeface="Corbel" pitchFamily="34" charset="0"/>
            </a:rPr>
            <a:t> of Services </a:t>
          </a:r>
          <a:r>
            <a:rPr lang="tr-TR" sz="2200" b="0" kern="1200" dirty="0" err="1" smtClean="0">
              <a:latin typeface="Corbel" pitchFamily="34" charset="0"/>
            </a:rPr>
            <a:t>for</a:t>
          </a:r>
          <a:r>
            <a:rPr lang="tr-TR" sz="2200" b="0" kern="1200" dirty="0" smtClean="0">
              <a:latin typeface="Corbel" pitchFamily="34" charset="0"/>
            </a:rPr>
            <a:t> </a:t>
          </a:r>
          <a:r>
            <a:rPr lang="tr-TR" sz="2200" b="0" kern="1200" dirty="0" err="1" smtClean="0">
              <a:latin typeface="Corbel" pitchFamily="34" charset="0"/>
            </a:rPr>
            <a:t>Persons</a:t>
          </a:r>
          <a:r>
            <a:rPr lang="tr-TR" sz="2200" b="0" kern="1200" dirty="0" smtClean="0">
              <a:latin typeface="Corbel" pitchFamily="34" charset="0"/>
            </a:rPr>
            <a:t> </a:t>
          </a:r>
          <a:r>
            <a:rPr lang="tr-TR" sz="2200" b="0" kern="1200" dirty="0" err="1" smtClean="0">
              <a:latin typeface="Corbel" pitchFamily="34" charset="0"/>
            </a:rPr>
            <a:t>with</a:t>
          </a:r>
          <a:r>
            <a:rPr lang="tr-TR" sz="2200" b="0" kern="1200" dirty="0" smtClean="0">
              <a:latin typeface="Corbel" pitchFamily="34" charset="0"/>
            </a:rPr>
            <a:t> Disabilities </a:t>
          </a:r>
          <a:r>
            <a:rPr lang="tr-TR" sz="2200" b="0" kern="1200" dirty="0" err="1" smtClean="0">
              <a:latin typeface="Corbel" pitchFamily="34" charset="0"/>
            </a:rPr>
            <a:t>and</a:t>
          </a:r>
          <a:r>
            <a:rPr lang="tr-TR" sz="2200" b="0" kern="1200" dirty="0" smtClean="0">
              <a:latin typeface="Corbel" pitchFamily="34" charset="0"/>
            </a:rPr>
            <a:t> </a:t>
          </a:r>
          <a:r>
            <a:rPr lang="tr-TR" sz="2200" b="0" kern="1200" dirty="0" err="1" smtClean="0">
              <a:latin typeface="Corbel" pitchFamily="34" charset="0"/>
            </a:rPr>
            <a:t>the</a:t>
          </a:r>
          <a:r>
            <a:rPr lang="tr-TR" sz="2200" b="0" kern="1200" dirty="0" smtClean="0">
              <a:latin typeface="Corbel" pitchFamily="34" charset="0"/>
            </a:rPr>
            <a:t> </a:t>
          </a:r>
          <a:r>
            <a:rPr lang="tr-TR" sz="2200" b="0" kern="1200" dirty="0" err="1" smtClean="0">
              <a:latin typeface="Corbel" pitchFamily="34" charset="0"/>
            </a:rPr>
            <a:t>Elderly</a:t>
          </a:r>
          <a:r>
            <a:rPr lang="tr-TR" sz="2200" b="0" kern="1200" dirty="0" smtClean="0">
              <a:latin typeface="Corbel" pitchFamily="34" charset="0"/>
            </a:rPr>
            <a:t> </a:t>
          </a:r>
          <a:r>
            <a:rPr lang="tr-TR" sz="2200" b="0" kern="1200" dirty="0" err="1" smtClean="0">
              <a:latin typeface="Corbel" pitchFamily="34" charset="0"/>
            </a:rPr>
            <a:t>that</a:t>
          </a:r>
          <a:r>
            <a:rPr lang="tr-TR" sz="2200" b="0" kern="1200" dirty="0" smtClean="0">
              <a:latin typeface="Corbel" pitchFamily="34" charset="0"/>
            </a:rPr>
            <a:t> is </a:t>
          </a:r>
          <a:r>
            <a:rPr lang="tr-TR" sz="2200" b="0" kern="1200" dirty="0" err="1" smtClean="0">
              <a:latin typeface="Corbel" pitchFamily="34" charset="0"/>
            </a:rPr>
            <a:t>the</a:t>
          </a:r>
          <a:r>
            <a:rPr lang="tr-TR" sz="2200" b="0" kern="1200" dirty="0" smtClean="0">
              <a:latin typeface="Corbel" pitchFamily="34" charset="0"/>
            </a:rPr>
            <a:t> </a:t>
          </a:r>
          <a:r>
            <a:rPr lang="tr-TR" sz="2200" b="0" kern="1200" dirty="0" err="1" smtClean="0">
              <a:latin typeface="Corbel" pitchFamily="34" charset="0"/>
            </a:rPr>
            <a:t>Government</a:t>
          </a:r>
          <a:r>
            <a:rPr lang="tr-TR" sz="2200" b="0" kern="1200" dirty="0" smtClean="0">
              <a:latin typeface="Corbel" pitchFamily="34" charset="0"/>
            </a:rPr>
            <a:t> </a:t>
          </a:r>
          <a:r>
            <a:rPr lang="tr-TR" sz="2200" b="0" kern="1200" dirty="0" err="1" smtClean="0">
              <a:latin typeface="Corbel" pitchFamily="34" charset="0"/>
            </a:rPr>
            <a:t>Coordinating</a:t>
          </a:r>
          <a:r>
            <a:rPr lang="tr-TR" sz="2200" b="0" kern="1200" dirty="0" smtClean="0">
              <a:latin typeface="Corbel" pitchFamily="34" charset="0"/>
            </a:rPr>
            <a:t> Body </a:t>
          </a:r>
          <a:r>
            <a:rPr lang="tr-TR" sz="2200" b="0" kern="1200" dirty="0" err="1" smtClean="0">
              <a:latin typeface="Corbel" pitchFamily="34" charset="0"/>
            </a:rPr>
            <a:t>have</a:t>
          </a:r>
          <a:r>
            <a:rPr lang="tr-TR" sz="2200" b="0" kern="1200" dirty="0" smtClean="0">
              <a:latin typeface="Corbel" pitchFamily="34" charset="0"/>
            </a:rPr>
            <a:t> </a:t>
          </a:r>
          <a:r>
            <a:rPr lang="tr-TR" sz="2200" b="0" kern="1200" dirty="0" err="1" smtClean="0">
              <a:latin typeface="Corbel" pitchFamily="34" charset="0"/>
            </a:rPr>
            <a:t>the</a:t>
          </a:r>
          <a:r>
            <a:rPr lang="tr-TR" sz="2200" b="0" kern="1200" dirty="0" smtClean="0">
              <a:latin typeface="Corbel" pitchFamily="34" charset="0"/>
            </a:rPr>
            <a:t> </a:t>
          </a:r>
          <a:r>
            <a:rPr lang="tr-TR" sz="2200" b="0" kern="1200" dirty="0" err="1" smtClean="0">
              <a:latin typeface="Corbel" pitchFamily="34" charset="0"/>
            </a:rPr>
            <a:t>task</a:t>
          </a:r>
          <a:r>
            <a:rPr lang="tr-TR" sz="2200" b="0" kern="1200" dirty="0" smtClean="0">
              <a:latin typeface="Corbel" pitchFamily="34" charset="0"/>
            </a:rPr>
            <a:t> of </a:t>
          </a:r>
          <a:r>
            <a:rPr lang="tr-TR" sz="2200" b="0" kern="1200" dirty="0" err="1" smtClean="0">
              <a:latin typeface="Corbel" pitchFamily="34" charset="0"/>
            </a:rPr>
            <a:t>preparing</a:t>
          </a:r>
          <a:r>
            <a:rPr lang="tr-TR" sz="2200" b="0" kern="1200" dirty="0" smtClean="0">
              <a:latin typeface="Corbel" pitchFamily="34" charset="0"/>
            </a:rPr>
            <a:t> </a:t>
          </a:r>
          <a:r>
            <a:rPr lang="tr-TR" sz="2200" b="0" kern="1200" dirty="0" err="1" smtClean="0">
              <a:latin typeface="Corbel" pitchFamily="34" charset="0"/>
            </a:rPr>
            <a:t>legislation</a:t>
          </a:r>
          <a:r>
            <a:rPr lang="tr-TR" sz="2200" b="0" kern="1200" dirty="0" smtClean="0">
              <a:latin typeface="Corbel" pitchFamily="34" charset="0"/>
            </a:rPr>
            <a:t> on </a:t>
          </a:r>
          <a:r>
            <a:rPr lang="tr-TR" sz="2200" b="0" kern="1200" dirty="0" err="1" smtClean="0">
              <a:latin typeface="Corbel" pitchFamily="34" charset="0"/>
            </a:rPr>
            <a:t>elderly</a:t>
          </a:r>
          <a:r>
            <a:rPr lang="tr-TR" sz="2200" b="0" kern="1200" dirty="0" smtClean="0">
              <a:latin typeface="Corbel" pitchFamily="34" charset="0"/>
            </a:rPr>
            <a:t> </a:t>
          </a:r>
          <a:r>
            <a:rPr lang="tr-TR" sz="2200" b="0" kern="1200" dirty="0" err="1" smtClean="0">
              <a:latin typeface="Corbel" pitchFamily="34" charset="0"/>
            </a:rPr>
            <a:t>services</a:t>
          </a:r>
          <a:r>
            <a:rPr lang="tr-TR" sz="2200" b="0" kern="1200" dirty="0" smtClean="0">
              <a:latin typeface="Corbel" pitchFamily="34" charset="0"/>
            </a:rPr>
            <a:t>.  </a:t>
          </a:r>
        </a:p>
        <a:p>
          <a:pPr lvl="0" algn="just" defTabSz="977900">
            <a:lnSpc>
              <a:spcPct val="90000"/>
            </a:lnSpc>
            <a:spcBef>
              <a:spcPct val="0"/>
            </a:spcBef>
            <a:spcAft>
              <a:spcPct val="35000"/>
            </a:spcAft>
          </a:pPr>
          <a:endParaRPr lang="tr-TR" sz="2200" b="0" kern="1200" dirty="0" smtClean="0">
            <a:latin typeface="Corbel" pitchFamily="34" charset="0"/>
          </a:endParaRPr>
        </a:p>
        <a:p>
          <a:pPr lvl="0" algn="just" defTabSz="977900">
            <a:lnSpc>
              <a:spcPct val="90000"/>
            </a:lnSpc>
            <a:spcBef>
              <a:spcPct val="0"/>
            </a:spcBef>
            <a:spcAft>
              <a:spcPct val="35000"/>
            </a:spcAft>
          </a:pPr>
          <a:r>
            <a:rPr lang="tr-TR" sz="2200" b="0" kern="1200" dirty="0" err="1" smtClean="0">
              <a:latin typeface="Corbel" pitchFamily="34" charset="0"/>
            </a:rPr>
            <a:t>The</a:t>
          </a:r>
          <a:r>
            <a:rPr lang="tr-TR" sz="2200" b="0" kern="1200" dirty="0" smtClean="0">
              <a:latin typeface="Corbel" pitchFamily="34" charset="0"/>
            </a:rPr>
            <a:t> </a:t>
          </a:r>
          <a:r>
            <a:rPr lang="tr-TR" sz="2200" b="0" kern="1200" dirty="0" err="1" smtClean="0">
              <a:latin typeface="Corbel" pitchFamily="34" charset="0"/>
            </a:rPr>
            <a:t>Turkish</a:t>
          </a:r>
          <a:r>
            <a:rPr lang="tr-TR" sz="2200" b="0" kern="1200" dirty="0" smtClean="0">
              <a:latin typeface="Corbel" pitchFamily="34" charset="0"/>
            </a:rPr>
            <a:t> C</a:t>
          </a:r>
          <a:r>
            <a:rPr lang="en-US" sz="2200" b="0" kern="1200" dirty="0" err="1" smtClean="0">
              <a:latin typeface="Corbel" pitchFamily="34" charset="0"/>
            </a:rPr>
            <a:t>onstitution</a:t>
          </a:r>
          <a:r>
            <a:rPr lang="en-US" sz="2200" b="0" kern="1200" dirty="0" smtClean="0">
              <a:latin typeface="Corbel" pitchFamily="34" charset="0"/>
            </a:rPr>
            <a:t> includes </a:t>
          </a:r>
          <a:r>
            <a:rPr lang="tr-TR" sz="2200" b="0" kern="1200" dirty="0" err="1" smtClean="0">
              <a:latin typeface="Corbel" pitchFamily="34" charset="0"/>
            </a:rPr>
            <a:t>various</a:t>
          </a:r>
          <a:r>
            <a:rPr lang="tr-TR" sz="2200" b="0" kern="1200" dirty="0" smtClean="0">
              <a:latin typeface="Corbel" pitchFamily="34" charset="0"/>
            </a:rPr>
            <a:t> </a:t>
          </a:r>
          <a:r>
            <a:rPr lang="tr-TR" sz="2200" b="0" kern="1200" dirty="0" err="1" smtClean="0">
              <a:latin typeface="Corbel" pitchFamily="34" charset="0"/>
            </a:rPr>
            <a:t>provisions</a:t>
          </a:r>
          <a:r>
            <a:rPr lang="tr-TR" sz="2200" b="0" kern="1200" dirty="0" smtClean="0">
              <a:latin typeface="Corbel" pitchFamily="34" charset="0"/>
            </a:rPr>
            <a:t> </a:t>
          </a:r>
          <a:r>
            <a:rPr lang="tr-TR" sz="2200" b="0" kern="1200" dirty="0" err="1" smtClean="0">
              <a:latin typeface="Corbel" pitchFamily="34" charset="0"/>
            </a:rPr>
            <a:t>about</a:t>
          </a:r>
          <a:r>
            <a:rPr lang="tr-TR" sz="2200" b="0" kern="1200" dirty="0" smtClean="0">
              <a:latin typeface="Corbel" pitchFamily="34" charset="0"/>
            </a:rPr>
            <a:t> </a:t>
          </a:r>
          <a:r>
            <a:rPr lang="tr-TR" sz="2200" b="0" kern="1200" dirty="0" err="1" smtClean="0">
              <a:latin typeface="Corbel" pitchFamily="34" charset="0"/>
            </a:rPr>
            <a:t>older</a:t>
          </a:r>
          <a:r>
            <a:rPr lang="tr-TR" sz="2200" b="0" kern="1200" dirty="0" smtClean="0">
              <a:latin typeface="Corbel" pitchFamily="34" charset="0"/>
            </a:rPr>
            <a:t> </a:t>
          </a:r>
          <a:r>
            <a:rPr lang="en-US" sz="2200" b="0" kern="1200" dirty="0" smtClean="0">
              <a:latin typeface="Corbel" pitchFamily="34" charset="0"/>
            </a:rPr>
            <a:t> </a:t>
          </a:r>
          <a:r>
            <a:rPr lang="en-US" sz="2200" b="0" kern="1200" dirty="0" err="1" smtClean="0">
              <a:latin typeface="Corbel" pitchFamily="34" charset="0"/>
            </a:rPr>
            <a:t>pe</a:t>
          </a:r>
          <a:r>
            <a:rPr lang="tr-TR" sz="2200" b="0" kern="1200" dirty="0" err="1" smtClean="0">
              <a:latin typeface="Corbel" pitchFamily="34" charset="0"/>
            </a:rPr>
            <a:t>rsons</a:t>
          </a:r>
          <a:r>
            <a:rPr lang="tr-TR" sz="2200" b="0" kern="1200" dirty="0" smtClean="0">
              <a:latin typeface="Corbel" pitchFamily="34" charset="0"/>
            </a:rPr>
            <a:t>. </a:t>
          </a:r>
        </a:p>
        <a:p>
          <a:pPr lvl="0" algn="just" defTabSz="977900">
            <a:lnSpc>
              <a:spcPct val="90000"/>
            </a:lnSpc>
            <a:spcBef>
              <a:spcPct val="0"/>
            </a:spcBef>
            <a:spcAft>
              <a:spcPct val="35000"/>
            </a:spcAft>
          </a:pPr>
          <a:endParaRPr lang="tr-TR" sz="2200" b="0" kern="1200" dirty="0" smtClean="0">
            <a:latin typeface="Corbel" pitchFamily="34" charset="0"/>
          </a:endParaRPr>
        </a:p>
        <a:p>
          <a:pPr lvl="0" algn="just" defTabSz="977900">
            <a:lnSpc>
              <a:spcPct val="90000"/>
            </a:lnSpc>
            <a:spcBef>
              <a:spcPct val="0"/>
            </a:spcBef>
            <a:spcAft>
              <a:spcPct val="35000"/>
            </a:spcAft>
          </a:pPr>
          <a:r>
            <a:rPr lang="tr-TR" sz="2200" b="0" kern="1200" dirty="0" err="1" smtClean="0">
              <a:latin typeface="Corbel" pitchFamily="34" charset="0"/>
            </a:rPr>
            <a:t>There</a:t>
          </a:r>
          <a:r>
            <a:rPr lang="tr-TR" sz="2200" b="0" kern="1200" dirty="0" smtClean="0">
              <a:latin typeface="Corbel" pitchFamily="34" charset="0"/>
            </a:rPr>
            <a:t> </a:t>
          </a:r>
          <a:r>
            <a:rPr lang="tr-TR" sz="2200" b="0" kern="1200" dirty="0" err="1" smtClean="0">
              <a:latin typeface="Corbel" pitchFamily="34" charset="0"/>
            </a:rPr>
            <a:t>are</a:t>
          </a:r>
          <a:r>
            <a:rPr lang="tr-TR" sz="2200" b="0" kern="1200" dirty="0" smtClean="0">
              <a:latin typeface="Corbel" pitchFamily="34" charset="0"/>
            </a:rPr>
            <a:t> </a:t>
          </a:r>
          <a:r>
            <a:rPr lang="tr-TR" sz="2200" b="0" kern="1200" dirty="0" err="1" smtClean="0">
              <a:latin typeface="Corbel" pitchFamily="34" charset="0"/>
            </a:rPr>
            <a:t>also</a:t>
          </a:r>
          <a:r>
            <a:rPr lang="tr-TR" sz="2200" b="0" kern="1200" dirty="0" smtClean="0">
              <a:latin typeface="Corbel" pitchFamily="34" charset="0"/>
            </a:rPr>
            <a:t> </a:t>
          </a:r>
          <a:r>
            <a:rPr lang="tr-TR" sz="2200" b="0" kern="1200" dirty="0" err="1" smtClean="0">
              <a:latin typeface="Corbel" pitchFamily="34" charset="0"/>
            </a:rPr>
            <a:t>regulations</a:t>
          </a:r>
          <a:r>
            <a:rPr lang="tr-TR" sz="2200" b="0" kern="1200" dirty="0" smtClean="0">
              <a:latin typeface="Corbel" pitchFamily="34" charset="0"/>
            </a:rPr>
            <a:t> on </a:t>
          </a:r>
          <a:r>
            <a:rPr lang="tr-TR" sz="2200" b="0" kern="1200" dirty="0" err="1" smtClean="0">
              <a:latin typeface="Corbel" pitchFamily="34" charset="0"/>
            </a:rPr>
            <a:t>protecting</a:t>
          </a:r>
          <a:r>
            <a:rPr lang="tr-TR" sz="2200" b="0" kern="1200" dirty="0" smtClean="0">
              <a:latin typeface="Corbel" pitchFamily="34" charset="0"/>
            </a:rPr>
            <a:t> </a:t>
          </a:r>
          <a:r>
            <a:rPr lang="tr-TR" sz="2200" b="0" kern="1200" dirty="0" err="1" smtClean="0">
              <a:latin typeface="Corbel" pitchFamily="34" charset="0"/>
            </a:rPr>
            <a:t>older</a:t>
          </a:r>
          <a:r>
            <a:rPr lang="tr-TR" sz="2200" b="0" kern="1200" dirty="0" smtClean="0">
              <a:latin typeface="Corbel" pitchFamily="34" charset="0"/>
            </a:rPr>
            <a:t> </a:t>
          </a:r>
          <a:r>
            <a:rPr lang="tr-TR" sz="2200" b="0" kern="1200" dirty="0" err="1" smtClean="0">
              <a:latin typeface="Corbel" pitchFamily="34" charset="0"/>
            </a:rPr>
            <a:t>persons</a:t>
          </a:r>
          <a:r>
            <a:rPr lang="tr-TR" sz="2200" b="0" kern="1200" dirty="0" smtClean="0">
              <a:latin typeface="Corbel" pitchFamily="34" charset="0"/>
            </a:rPr>
            <a:t> </a:t>
          </a:r>
          <a:r>
            <a:rPr lang="tr-TR" sz="2200" b="0" kern="1200" dirty="0" err="1" smtClean="0">
              <a:latin typeface="Corbel" pitchFamily="34" charset="0"/>
            </a:rPr>
            <a:t>so</a:t>
          </a:r>
          <a:r>
            <a:rPr lang="tr-TR" sz="2200" b="0" kern="1200" dirty="0" smtClean="0">
              <a:latin typeface="Corbel" pitchFamily="34" charset="0"/>
            </a:rPr>
            <a:t> </a:t>
          </a:r>
          <a:r>
            <a:rPr lang="tr-TR" sz="2200" b="0" kern="1200" dirty="0" err="1" smtClean="0">
              <a:latin typeface="Corbel" pitchFamily="34" charset="0"/>
            </a:rPr>
            <a:t>that</a:t>
          </a:r>
          <a:r>
            <a:rPr lang="tr-TR" sz="2200" b="0" kern="1200" dirty="0" smtClean="0">
              <a:latin typeface="Corbel" pitchFamily="34" charset="0"/>
            </a:rPr>
            <a:t> </a:t>
          </a:r>
          <a:r>
            <a:rPr lang="tr-TR" sz="2200" b="0" kern="1200" dirty="0" err="1" smtClean="0">
              <a:latin typeface="Corbel" pitchFamily="34" charset="0"/>
            </a:rPr>
            <a:t>positive</a:t>
          </a:r>
          <a:r>
            <a:rPr lang="tr-TR" sz="2200" b="0" kern="1200" dirty="0" smtClean="0">
              <a:latin typeface="Corbel" pitchFamily="34" charset="0"/>
            </a:rPr>
            <a:t> </a:t>
          </a:r>
          <a:r>
            <a:rPr lang="tr-TR" sz="2200" b="0" kern="1200" dirty="0" err="1" smtClean="0">
              <a:latin typeface="Corbel" pitchFamily="34" charset="0"/>
            </a:rPr>
            <a:t>discrimination</a:t>
          </a:r>
          <a:r>
            <a:rPr lang="tr-TR" sz="2200" b="0" kern="1200" dirty="0" smtClean="0">
              <a:latin typeface="Corbel" pitchFamily="34" charset="0"/>
            </a:rPr>
            <a:t> </a:t>
          </a:r>
          <a:r>
            <a:rPr lang="tr-TR" sz="2200" b="0" kern="1200" dirty="0" err="1" smtClean="0">
              <a:latin typeface="Corbel" pitchFamily="34" charset="0"/>
            </a:rPr>
            <a:t>measures</a:t>
          </a:r>
          <a:r>
            <a:rPr lang="tr-TR" sz="2200" b="0" kern="1200" dirty="0" smtClean="0">
              <a:latin typeface="Corbel" pitchFamily="34" charset="0"/>
            </a:rPr>
            <a:t> </a:t>
          </a:r>
          <a:r>
            <a:rPr lang="tr-TR" sz="2200" b="0" kern="1200" dirty="0" err="1" smtClean="0">
              <a:latin typeface="Corbel" pitchFamily="34" charset="0"/>
            </a:rPr>
            <a:t>cover</a:t>
          </a:r>
          <a:r>
            <a:rPr lang="tr-TR" sz="2200" b="0" kern="1200" dirty="0" smtClean="0">
              <a:latin typeface="Corbel" pitchFamily="34" charset="0"/>
            </a:rPr>
            <a:t> </a:t>
          </a:r>
          <a:r>
            <a:rPr lang="tr-TR" sz="2200" b="0" kern="1200" dirty="0" err="1" smtClean="0">
              <a:latin typeface="Corbel" pitchFamily="34" charset="0"/>
            </a:rPr>
            <a:t>older</a:t>
          </a:r>
          <a:r>
            <a:rPr lang="tr-TR" sz="2200" b="0" kern="1200" dirty="0" smtClean="0">
              <a:latin typeface="Corbel" pitchFamily="34" charset="0"/>
            </a:rPr>
            <a:t> </a:t>
          </a:r>
          <a:r>
            <a:rPr lang="tr-TR" sz="2200" b="0" kern="1200" dirty="0" err="1" smtClean="0">
              <a:latin typeface="Corbel" pitchFamily="34" charset="0"/>
            </a:rPr>
            <a:t>persons</a:t>
          </a:r>
          <a:r>
            <a:rPr lang="tr-TR" sz="2200" b="0" kern="1200" dirty="0" smtClean="0">
              <a:latin typeface="Corbel" pitchFamily="34" charset="0"/>
            </a:rPr>
            <a:t>. </a:t>
          </a:r>
          <a:endParaRPr lang="tr-TR" sz="2200" b="1" kern="1200" dirty="0" smtClean="0">
            <a:latin typeface="Corbel" pitchFamily="34" charset="0"/>
          </a:endParaRPr>
        </a:p>
        <a:p>
          <a:pPr lvl="0" algn="just" defTabSz="977900">
            <a:lnSpc>
              <a:spcPct val="90000"/>
            </a:lnSpc>
            <a:spcBef>
              <a:spcPct val="0"/>
            </a:spcBef>
            <a:spcAft>
              <a:spcPct val="35000"/>
            </a:spcAft>
          </a:pPr>
          <a:endParaRPr lang="tr-TR" sz="2200" b="0" kern="1200" dirty="0" smtClean="0">
            <a:latin typeface="Corbel" pitchFamily="34" charset="0"/>
          </a:endParaRPr>
        </a:p>
        <a:p>
          <a:pPr lvl="0" algn="ctr" defTabSz="977900">
            <a:lnSpc>
              <a:spcPct val="90000"/>
            </a:lnSpc>
            <a:spcBef>
              <a:spcPct val="0"/>
            </a:spcBef>
            <a:spcAft>
              <a:spcPct val="35000"/>
            </a:spcAft>
          </a:pPr>
          <a:endParaRPr lang="tr-TR" sz="2200" b="1" kern="1200" dirty="0" smtClean="0">
            <a:latin typeface="Corbel" pitchFamily="34" charset="0"/>
          </a:endParaRPr>
        </a:p>
        <a:p>
          <a:pPr lvl="0" algn="just" defTabSz="977900">
            <a:lnSpc>
              <a:spcPct val="90000"/>
            </a:lnSpc>
            <a:spcBef>
              <a:spcPct val="0"/>
            </a:spcBef>
            <a:spcAft>
              <a:spcPct val="35000"/>
            </a:spcAft>
          </a:pPr>
          <a:endParaRPr lang="tr-TR"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dsp:txBody>
      <dsp:txXfrm rot="10800000">
        <a:off x="386488" y="457203"/>
        <a:ext cx="7685222" cy="39390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5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rgbClr val="232C1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61506" y="457203"/>
          <a:ext cx="7935186" cy="4063995"/>
        </a:xfrm>
        <a:prstGeom prst="round2SameRect">
          <a:avLst>
            <a:gd name="adj1" fmla="val 10500"/>
            <a:gd name="adj2" fmla="val 0"/>
          </a:avLst>
        </a:prstGeom>
        <a:solidFill>
          <a:srgbClr val="232C1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algn="just" defTabSz="977900">
            <a:lnSpc>
              <a:spcPct val="90000"/>
            </a:lnSpc>
            <a:spcBef>
              <a:spcPct val="0"/>
            </a:spcBef>
            <a:spcAft>
              <a:spcPct val="35000"/>
            </a:spcAft>
          </a:pPr>
          <a:r>
            <a:rPr lang="tr-TR" sz="2200" b="0" kern="1200" dirty="0" smtClean="0">
              <a:latin typeface="Corbel" pitchFamily="34" charset="0"/>
            </a:rPr>
            <a:t>Active </a:t>
          </a:r>
          <a:r>
            <a:rPr lang="tr-TR" sz="2200" b="0" kern="1200" dirty="0" err="1" smtClean="0">
              <a:latin typeface="Corbel" pitchFamily="34" charset="0"/>
            </a:rPr>
            <a:t>social</a:t>
          </a:r>
          <a:r>
            <a:rPr lang="tr-TR" sz="2200" b="0" kern="1200" dirty="0" smtClean="0">
              <a:latin typeface="Corbel" pitchFamily="34" charset="0"/>
            </a:rPr>
            <a:t> </a:t>
          </a:r>
          <a:r>
            <a:rPr lang="tr-TR" sz="2200" b="0" kern="1200" dirty="0" err="1" smtClean="0">
              <a:latin typeface="Corbel" pitchFamily="34" charset="0"/>
            </a:rPr>
            <a:t>policy</a:t>
          </a:r>
          <a:r>
            <a:rPr lang="tr-TR" sz="2200" b="0" kern="1200" dirty="0" smtClean="0">
              <a:latin typeface="Corbel" pitchFamily="34" charset="0"/>
            </a:rPr>
            <a:t> is </a:t>
          </a:r>
          <a:r>
            <a:rPr lang="tr-TR" sz="2200" b="0" kern="1200" dirty="0" err="1" smtClean="0">
              <a:latin typeface="Corbel" pitchFamily="34" charset="0"/>
            </a:rPr>
            <a:t>preferred</a:t>
          </a:r>
          <a:r>
            <a:rPr lang="tr-TR" sz="2200" b="0" kern="1200" dirty="0" smtClean="0">
              <a:latin typeface="Corbel" pitchFamily="34" charset="0"/>
            </a:rPr>
            <a:t> in </a:t>
          </a:r>
          <a:r>
            <a:rPr lang="tr-TR" sz="2200" b="0" kern="1200" dirty="0" err="1" smtClean="0">
              <a:latin typeface="Corbel" pitchFamily="34" charset="0"/>
            </a:rPr>
            <a:t>Turkey</a:t>
          </a:r>
          <a:r>
            <a:rPr lang="tr-TR" sz="2200" b="0" kern="1200" dirty="0" smtClean="0">
              <a:latin typeface="Corbel" pitchFamily="34" charset="0"/>
            </a:rPr>
            <a:t>. </a:t>
          </a:r>
          <a:r>
            <a:rPr lang="tr-TR" sz="2200" b="0" kern="1200" dirty="0" err="1" smtClean="0">
              <a:latin typeface="Corbel" pitchFamily="34" charset="0"/>
            </a:rPr>
            <a:t>We</a:t>
          </a:r>
          <a:r>
            <a:rPr lang="tr-TR" sz="2200" b="0" kern="1200" dirty="0" smtClean="0">
              <a:latin typeface="Corbel" pitchFamily="34" charset="0"/>
            </a:rPr>
            <a:t> </a:t>
          </a:r>
          <a:r>
            <a:rPr lang="tr-TR" sz="2200" b="0" kern="1200" dirty="0" err="1" smtClean="0">
              <a:latin typeface="Corbel" pitchFamily="34" charset="0"/>
            </a:rPr>
            <a:t>adapt</a:t>
          </a:r>
          <a:r>
            <a:rPr lang="tr-TR" sz="2200" b="0" kern="1200" dirty="0" smtClean="0">
              <a:latin typeface="Corbel" pitchFamily="34" charset="0"/>
            </a:rPr>
            <a:t> </a:t>
          </a:r>
          <a:r>
            <a:rPr lang="tr-TR" sz="2200" b="0" kern="1200" dirty="0" err="1" smtClean="0">
              <a:latin typeface="Corbel" pitchFamily="34" charset="0"/>
            </a:rPr>
            <a:t>new</a:t>
          </a:r>
          <a:r>
            <a:rPr lang="tr-TR" sz="2200" b="0" kern="1200" dirty="0" smtClean="0">
              <a:latin typeface="Corbel" pitchFamily="34" charset="0"/>
            </a:rPr>
            <a:t> </a:t>
          </a:r>
          <a:r>
            <a:rPr lang="tr-TR" sz="2200" b="0" kern="1200" dirty="0" err="1" smtClean="0">
              <a:latin typeface="Corbel" pitchFamily="34" charset="0"/>
            </a:rPr>
            <a:t>policies</a:t>
          </a:r>
          <a:r>
            <a:rPr lang="tr-TR" sz="2200" b="0" kern="1200" dirty="0" smtClean="0">
              <a:latin typeface="Corbel" pitchFamily="34" charset="0"/>
            </a:rPr>
            <a:t> </a:t>
          </a:r>
          <a:r>
            <a:rPr lang="tr-TR" sz="2200" b="0" kern="1200" dirty="0" err="1" smtClean="0">
              <a:latin typeface="Corbel" pitchFamily="34" charset="0"/>
            </a:rPr>
            <a:t>according</a:t>
          </a:r>
          <a:r>
            <a:rPr lang="tr-TR" sz="2200" b="0" kern="1200" dirty="0" smtClean="0">
              <a:latin typeface="Corbel" pitchFamily="34" charset="0"/>
            </a:rPr>
            <a:t> </a:t>
          </a:r>
          <a:r>
            <a:rPr lang="tr-TR" sz="2200" b="0" kern="1200" dirty="0" err="1" smtClean="0">
              <a:latin typeface="Corbel" pitchFamily="34" charset="0"/>
            </a:rPr>
            <a:t>to</a:t>
          </a:r>
          <a:r>
            <a:rPr lang="tr-TR" sz="2200" b="0" kern="1200" dirty="0" smtClean="0">
              <a:latin typeface="Corbel" pitchFamily="34" charset="0"/>
            </a:rPr>
            <a:t> </a:t>
          </a:r>
          <a:r>
            <a:rPr lang="tr-TR" sz="2200" b="0" kern="1200" dirty="0" err="1" smtClean="0">
              <a:latin typeface="Corbel" pitchFamily="34" charset="0"/>
            </a:rPr>
            <a:t>active</a:t>
          </a:r>
          <a:r>
            <a:rPr lang="tr-TR" sz="2200" b="0" kern="1200" dirty="0" smtClean="0">
              <a:latin typeface="Corbel" pitchFamily="34" charset="0"/>
            </a:rPr>
            <a:t> </a:t>
          </a:r>
          <a:r>
            <a:rPr lang="tr-TR" sz="2200" b="0" kern="1200" dirty="0" err="1" smtClean="0">
              <a:latin typeface="Corbel" pitchFamily="34" charset="0"/>
            </a:rPr>
            <a:t>policy</a:t>
          </a:r>
          <a:r>
            <a:rPr lang="tr-TR" sz="2200" b="0" kern="1200" dirty="0" smtClean="0">
              <a:latin typeface="Corbel" pitchFamily="34" charset="0"/>
            </a:rPr>
            <a:t> </a:t>
          </a:r>
          <a:r>
            <a:rPr lang="tr-TR" sz="2200" b="0" kern="1200" dirty="0" err="1" smtClean="0">
              <a:latin typeface="Corbel" pitchFamily="34" charset="0"/>
            </a:rPr>
            <a:t>concept</a:t>
          </a:r>
          <a:r>
            <a:rPr lang="tr-TR" sz="2200" b="0" kern="1200" dirty="0" smtClean="0">
              <a:latin typeface="Corbel" pitchFamily="34" charset="0"/>
            </a:rPr>
            <a:t>.</a:t>
          </a:r>
        </a:p>
        <a:p>
          <a:pPr lvl="0" algn="just" defTabSz="977900">
            <a:lnSpc>
              <a:spcPct val="90000"/>
            </a:lnSpc>
            <a:spcBef>
              <a:spcPct val="0"/>
            </a:spcBef>
            <a:spcAft>
              <a:spcPct val="35000"/>
            </a:spcAft>
          </a:pPr>
          <a:r>
            <a:rPr lang="tr-TR" sz="2200" b="0" kern="1200" dirty="0" err="1" smtClean="0">
              <a:latin typeface="Corbel" pitchFamily="34" charset="0"/>
            </a:rPr>
            <a:t>Instead</a:t>
          </a:r>
          <a:r>
            <a:rPr lang="tr-TR" sz="2200" b="0" kern="1200" dirty="0" smtClean="0">
              <a:latin typeface="Corbel" pitchFamily="34" charset="0"/>
            </a:rPr>
            <a:t> of </a:t>
          </a:r>
          <a:r>
            <a:rPr lang="tr-TR" sz="2200" b="0" kern="1200" dirty="0" err="1" smtClean="0">
              <a:latin typeface="Corbel" pitchFamily="34" charset="0"/>
            </a:rPr>
            <a:t>public</a:t>
          </a:r>
          <a:r>
            <a:rPr lang="tr-TR" sz="2200" b="0" kern="1200" dirty="0" smtClean="0">
              <a:latin typeface="Corbel" pitchFamily="34" charset="0"/>
            </a:rPr>
            <a:t> </a:t>
          </a:r>
          <a:r>
            <a:rPr lang="tr-TR" sz="2200" b="0" kern="1200" dirty="0" err="1" smtClean="0">
              <a:latin typeface="Corbel" pitchFamily="34" charset="0"/>
            </a:rPr>
            <a:t>administration-based</a:t>
          </a:r>
          <a:r>
            <a:rPr lang="tr-TR" sz="2200" b="0" kern="1200" dirty="0" smtClean="0">
              <a:latin typeface="Corbel" pitchFamily="34" charset="0"/>
            </a:rPr>
            <a:t> service </a:t>
          </a:r>
          <a:r>
            <a:rPr lang="tr-TR" sz="2200" b="0" kern="1200" dirty="0" err="1" smtClean="0">
              <a:latin typeface="Corbel" pitchFamily="34" charset="0"/>
            </a:rPr>
            <a:t>provision</a:t>
          </a:r>
          <a:r>
            <a:rPr lang="tr-TR" sz="2200" b="0" kern="1200" dirty="0" smtClean="0">
              <a:latin typeface="Corbel" pitchFamily="34" charset="0"/>
            </a:rPr>
            <a:t>; </a:t>
          </a:r>
          <a:r>
            <a:rPr lang="en-US" sz="2200" b="0" kern="1200" dirty="0" smtClean="0">
              <a:latin typeface="Corbel" pitchFamily="34" charset="0"/>
            </a:rPr>
            <a:t>arrangements based on the protection of the elderly</a:t>
          </a:r>
          <a:r>
            <a:rPr lang="tr-TR" sz="2200" b="0" kern="1200" dirty="0" smtClean="0">
              <a:latin typeface="Corbel" pitchFamily="34" charset="0"/>
            </a:rPr>
            <a:t>, </a:t>
          </a:r>
          <a:r>
            <a:rPr lang="tr-TR" sz="2200" b="0" kern="1200" dirty="0" err="1" smtClean="0">
              <a:latin typeface="Corbel" pitchFamily="34" charset="0"/>
            </a:rPr>
            <a:t>uniform</a:t>
          </a:r>
          <a:r>
            <a:rPr lang="tr-TR" sz="2200" b="0" kern="1200" dirty="0" smtClean="0">
              <a:latin typeface="Corbel" pitchFamily="34" charset="0"/>
            </a:rPr>
            <a:t> service </a:t>
          </a:r>
          <a:r>
            <a:rPr lang="tr-TR" sz="2200" b="0" kern="1200" dirty="0" err="1" smtClean="0">
              <a:latin typeface="Corbel" pitchFamily="34" charset="0"/>
            </a:rPr>
            <a:t>provision</a:t>
          </a:r>
          <a:r>
            <a:rPr lang="tr-TR" sz="2200" b="0" kern="1200" dirty="0" smtClean="0">
              <a:latin typeface="Corbel" pitchFamily="34" charset="0"/>
            </a:rPr>
            <a:t> </a:t>
          </a:r>
          <a:r>
            <a:rPr lang="tr-TR" sz="2200" b="0" kern="1200" dirty="0" err="1" smtClean="0">
              <a:latin typeface="Corbel" pitchFamily="34" charset="0"/>
            </a:rPr>
            <a:t>for</a:t>
          </a:r>
          <a:r>
            <a:rPr lang="tr-TR" sz="2200" b="0" kern="1200" dirty="0" smtClean="0">
              <a:latin typeface="Corbel" pitchFamily="34" charset="0"/>
            </a:rPr>
            <a:t> </a:t>
          </a:r>
          <a:r>
            <a:rPr lang="tr-TR" sz="2200" b="0" kern="1200" dirty="0" err="1" smtClean="0">
              <a:latin typeface="Corbel" pitchFamily="34" charset="0"/>
            </a:rPr>
            <a:t>seniors</a:t>
          </a:r>
          <a:r>
            <a:rPr lang="tr-TR" sz="2200" b="0" kern="1200" dirty="0" smtClean="0">
              <a:latin typeface="Corbel" pitchFamily="34" charset="0"/>
            </a:rPr>
            <a:t>, </a:t>
          </a:r>
          <a:r>
            <a:rPr lang="en-US" sz="2200" b="0" kern="1200" dirty="0" smtClean="0">
              <a:latin typeface="Corbel" pitchFamily="34" charset="0"/>
            </a:rPr>
            <a:t>ıntensive structure of aged society excluded from society</a:t>
          </a:r>
          <a:r>
            <a:rPr lang="tr-TR" sz="2200" b="0" kern="1200" dirty="0" smtClean="0">
              <a:latin typeface="Corbel" pitchFamily="34" charset="0"/>
            </a:rPr>
            <a:t>; </a:t>
          </a:r>
          <a:r>
            <a:rPr lang="tr-TR" sz="2200" b="0" kern="1200" dirty="0" err="1" smtClean="0">
              <a:latin typeface="Corbel" pitchFamily="34" charset="0"/>
            </a:rPr>
            <a:t>delivering</a:t>
          </a:r>
          <a:r>
            <a:rPr lang="tr-TR" sz="2200" b="0" kern="1200" dirty="0" smtClean="0">
              <a:latin typeface="Corbel" pitchFamily="34" charset="0"/>
            </a:rPr>
            <a:t> service </a:t>
          </a:r>
          <a:r>
            <a:rPr lang="tr-TR" sz="2200" b="0" kern="1200" dirty="0" err="1" smtClean="0">
              <a:latin typeface="Corbel" pitchFamily="34" charset="0"/>
            </a:rPr>
            <a:t>with</a:t>
          </a:r>
          <a:r>
            <a:rPr lang="tr-TR" sz="2200" b="0" kern="1200" dirty="0" smtClean="0">
              <a:latin typeface="Corbel" pitchFamily="34" charset="0"/>
            </a:rPr>
            <a:t> </a:t>
          </a:r>
          <a:r>
            <a:rPr lang="en-US" sz="2200" b="0" kern="1200" dirty="0" smtClean="0">
              <a:latin typeface="Corbel" pitchFamily="34" charset="0"/>
            </a:rPr>
            <a:t>local government, private sector</a:t>
          </a:r>
          <a:r>
            <a:rPr lang="tr-TR" sz="2200" b="0" kern="1200" dirty="0" smtClean="0">
              <a:latin typeface="Corbel" pitchFamily="34" charset="0"/>
            </a:rPr>
            <a:t> </a:t>
          </a:r>
          <a:r>
            <a:rPr lang="tr-TR" sz="2200" b="0" kern="1200" dirty="0" err="1" smtClean="0">
              <a:latin typeface="Corbel" pitchFamily="34" charset="0"/>
            </a:rPr>
            <a:t>and</a:t>
          </a:r>
          <a:r>
            <a:rPr lang="tr-TR" sz="2200" b="0" kern="1200" dirty="0" smtClean="0">
              <a:latin typeface="Corbel" pitchFamily="34" charset="0"/>
            </a:rPr>
            <a:t> </a:t>
          </a:r>
          <a:r>
            <a:rPr lang="en-US" sz="2200" b="0" kern="1200" dirty="0" smtClean="0">
              <a:latin typeface="Corbel" pitchFamily="34" charset="0"/>
            </a:rPr>
            <a:t>voluntary organization</a:t>
          </a:r>
          <a:r>
            <a:rPr lang="tr-TR" sz="2200" b="0" kern="1200" dirty="0" smtClean="0">
              <a:latin typeface="Corbel" pitchFamily="34" charset="0"/>
            </a:rPr>
            <a:t>‘s </a:t>
          </a:r>
          <a:r>
            <a:rPr lang="tr-TR" sz="2200" b="0" kern="1200" dirty="0" err="1" smtClean="0">
              <a:latin typeface="Corbel" pitchFamily="34" charset="0"/>
            </a:rPr>
            <a:t>collaboration</a:t>
          </a:r>
          <a:r>
            <a:rPr lang="tr-TR" sz="2200" b="0" kern="1200" dirty="0" smtClean="0">
              <a:latin typeface="Corbel" pitchFamily="34" charset="0"/>
            </a:rPr>
            <a:t>, </a:t>
          </a:r>
          <a:r>
            <a:rPr lang="tr-TR" sz="2200" b="0" kern="1200" dirty="0" err="1" smtClean="0">
              <a:latin typeface="Corbel" pitchFamily="34" charset="0"/>
            </a:rPr>
            <a:t>social</a:t>
          </a:r>
          <a:r>
            <a:rPr lang="tr-TR" sz="2200" b="0" kern="1200" dirty="0" smtClean="0">
              <a:latin typeface="Corbel" pitchFamily="34" charset="0"/>
            </a:rPr>
            <a:t> </a:t>
          </a:r>
          <a:r>
            <a:rPr lang="tr-TR" sz="2200" b="0" kern="1200" dirty="0" err="1" smtClean="0">
              <a:latin typeface="Corbel" pitchFamily="34" charset="0"/>
            </a:rPr>
            <a:t>responsibility</a:t>
          </a:r>
          <a:r>
            <a:rPr lang="tr-TR" sz="2200" b="0" kern="1200" dirty="0" smtClean="0">
              <a:latin typeface="Corbel" pitchFamily="34" charset="0"/>
            </a:rPr>
            <a:t> </a:t>
          </a:r>
          <a:r>
            <a:rPr lang="tr-TR" sz="2200" b="0" kern="1200" dirty="0" err="1" smtClean="0">
              <a:latin typeface="Corbel" pitchFamily="34" charset="0"/>
            </a:rPr>
            <a:t>development</a:t>
          </a:r>
          <a:r>
            <a:rPr lang="tr-TR" sz="2200" b="0" kern="1200" dirty="0" smtClean="0">
              <a:latin typeface="Corbel" pitchFamily="34" charset="0"/>
            </a:rPr>
            <a:t>, r</a:t>
          </a:r>
          <a:r>
            <a:rPr lang="en-US" sz="2200" b="0" kern="1200" dirty="0" err="1" smtClean="0">
              <a:latin typeface="Corbel" pitchFamily="34" charset="0"/>
            </a:rPr>
            <a:t>egulations</a:t>
          </a:r>
          <a:r>
            <a:rPr lang="en-US" sz="2200" b="0" kern="1200" dirty="0" smtClean="0">
              <a:latin typeface="Corbel" pitchFamily="34" charset="0"/>
            </a:rPr>
            <a:t> for investment in individual capacity</a:t>
          </a:r>
          <a:r>
            <a:rPr lang="tr-TR" sz="2200" b="0" kern="1200" dirty="0" smtClean="0">
              <a:latin typeface="Corbel" pitchFamily="34" charset="0"/>
            </a:rPr>
            <a:t>, </a:t>
          </a:r>
          <a:r>
            <a:rPr lang="tr-TR" sz="2200" b="0" kern="1200" dirty="0" err="1" smtClean="0">
              <a:latin typeface="Corbel" pitchFamily="34" charset="0"/>
            </a:rPr>
            <a:t>delivering</a:t>
          </a:r>
          <a:r>
            <a:rPr lang="tr-TR" sz="2200" b="0" kern="1200" dirty="0" smtClean="0">
              <a:latin typeface="Corbel" pitchFamily="34" charset="0"/>
            </a:rPr>
            <a:t> </a:t>
          </a:r>
          <a:r>
            <a:rPr lang="tr-TR" sz="2200" b="0" kern="1200" dirty="0" err="1" smtClean="0">
              <a:latin typeface="Corbel" pitchFamily="34" charset="0"/>
            </a:rPr>
            <a:t>elderly</a:t>
          </a:r>
          <a:r>
            <a:rPr lang="tr-TR" sz="2200" b="0" kern="1200" dirty="0" smtClean="0">
              <a:latin typeface="Corbel" pitchFamily="34" charset="0"/>
            </a:rPr>
            <a:t> </a:t>
          </a:r>
          <a:r>
            <a:rPr lang="tr-TR" sz="2200" b="0" kern="1200" dirty="0" err="1" smtClean="0">
              <a:latin typeface="Corbel" pitchFamily="34" charset="0"/>
            </a:rPr>
            <a:t>services</a:t>
          </a:r>
          <a:r>
            <a:rPr lang="tr-TR" sz="2200" b="0" kern="1200" dirty="0" smtClean="0">
              <a:latin typeface="Corbel" pitchFamily="34" charset="0"/>
            </a:rPr>
            <a:t> in </a:t>
          </a:r>
          <a:r>
            <a:rPr lang="tr-TR" sz="2200" b="0" kern="1200" dirty="0" err="1" smtClean="0">
              <a:latin typeface="Corbel" pitchFamily="34" charset="0"/>
            </a:rPr>
            <a:t>line</a:t>
          </a:r>
          <a:r>
            <a:rPr lang="tr-TR" sz="2200" b="0" kern="1200" dirty="0" smtClean="0">
              <a:latin typeface="Corbel" pitchFamily="34" charset="0"/>
            </a:rPr>
            <a:t> </a:t>
          </a:r>
          <a:r>
            <a:rPr lang="tr-TR" sz="2200" b="0" kern="1200" dirty="0" err="1" smtClean="0">
              <a:latin typeface="Corbel" pitchFamily="34" charset="0"/>
            </a:rPr>
            <a:t>with</a:t>
          </a:r>
          <a:r>
            <a:rPr lang="tr-TR" sz="2200" b="0" kern="1200" dirty="0" smtClean="0">
              <a:latin typeface="Corbel" pitchFamily="34" charset="0"/>
            </a:rPr>
            <a:t> </a:t>
          </a:r>
          <a:r>
            <a:rPr lang="tr-TR" sz="2200" b="0" kern="1200" dirty="0" err="1" smtClean="0">
              <a:latin typeface="Corbel" pitchFamily="34" charset="0"/>
            </a:rPr>
            <a:t>needs</a:t>
          </a:r>
          <a:r>
            <a:rPr lang="tr-TR" sz="2200" b="0" kern="1200" dirty="0" smtClean="0">
              <a:latin typeface="Corbel" pitchFamily="34" charset="0"/>
            </a:rPr>
            <a:t>, </a:t>
          </a:r>
          <a:r>
            <a:rPr lang="tr-TR" sz="2200" b="0" kern="1200" dirty="0" err="1" smtClean="0">
              <a:latin typeface="Corbel" pitchFamily="34" charset="0"/>
            </a:rPr>
            <a:t>social</a:t>
          </a:r>
          <a:r>
            <a:rPr lang="tr-TR" sz="2200" b="0" kern="1200" dirty="0" smtClean="0">
              <a:latin typeface="Corbel" pitchFamily="34" charset="0"/>
            </a:rPr>
            <a:t> </a:t>
          </a:r>
          <a:r>
            <a:rPr lang="tr-TR" sz="2200" b="0" kern="1200" dirty="0" err="1" smtClean="0">
              <a:latin typeface="Corbel" pitchFamily="34" charset="0"/>
            </a:rPr>
            <a:t>environment</a:t>
          </a:r>
          <a:r>
            <a:rPr lang="tr-TR" sz="2200" b="0" kern="1200" dirty="0" smtClean="0">
              <a:latin typeface="Corbel" pitchFamily="34" charset="0"/>
            </a:rPr>
            <a:t> </a:t>
          </a:r>
          <a:r>
            <a:rPr lang="tr-TR" sz="2200" b="0" kern="1200" dirty="0" err="1" smtClean="0">
              <a:latin typeface="Corbel" pitchFamily="34" charset="0"/>
            </a:rPr>
            <a:t>and</a:t>
          </a:r>
          <a:r>
            <a:rPr lang="tr-TR" sz="2200" b="0" kern="1200" dirty="0" smtClean="0">
              <a:latin typeface="Corbel" pitchFamily="34" charset="0"/>
            </a:rPr>
            <a:t> </a:t>
          </a:r>
          <a:r>
            <a:rPr lang="tr-TR" sz="2200" b="0" kern="1200" dirty="0" err="1" smtClean="0">
              <a:latin typeface="Corbel" pitchFamily="34" charset="0"/>
            </a:rPr>
            <a:t>preferences</a:t>
          </a:r>
          <a:r>
            <a:rPr lang="tr-TR" sz="2200" b="0" kern="1200" dirty="0" smtClean="0">
              <a:latin typeface="Corbel" pitchFamily="34" charset="0"/>
            </a:rPr>
            <a:t> </a:t>
          </a:r>
          <a:r>
            <a:rPr lang="tr-TR" sz="2200" b="0" kern="1200" dirty="0" err="1" smtClean="0">
              <a:latin typeface="Corbel" pitchFamily="34" charset="0"/>
            </a:rPr>
            <a:t>are</a:t>
          </a:r>
          <a:r>
            <a:rPr lang="tr-TR" sz="2200" b="0" kern="1200" dirty="0" smtClean="0">
              <a:latin typeface="Corbel" pitchFamily="34" charset="0"/>
            </a:rPr>
            <a:t> </a:t>
          </a:r>
          <a:r>
            <a:rPr lang="tr-TR" sz="2200" b="0" kern="1200" dirty="0" err="1" smtClean="0">
              <a:latin typeface="Corbel" pitchFamily="34" charset="0"/>
            </a:rPr>
            <a:t>deemed</a:t>
          </a:r>
          <a:r>
            <a:rPr lang="tr-TR" sz="2200" b="0" kern="1200" dirty="0" smtClean="0">
              <a:latin typeface="Corbel" pitchFamily="34" charset="0"/>
            </a:rPr>
            <a:t> </a:t>
          </a:r>
          <a:r>
            <a:rPr lang="tr-TR" sz="2200" b="0" kern="1200" dirty="0" err="1" smtClean="0">
              <a:latin typeface="Corbel" pitchFamily="34" charset="0"/>
            </a:rPr>
            <a:t>appropriate</a:t>
          </a:r>
          <a:r>
            <a:rPr lang="tr-TR" sz="2200" b="0" kern="1200" dirty="0" smtClean="0">
              <a:latin typeface="Corbel" pitchFamily="34" charset="0"/>
            </a:rPr>
            <a:t>. </a:t>
          </a:r>
          <a:endParaRPr lang="tr-TR" sz="2200" b="1" kern="1200" dirty="0" smtClean="0">
            <a:latin typeface="Corbel" pitchFamily="34" charset="0"/>
          </a:endParaRPr>
        </a:p>
        <a:p>
          <a:pPr lvl="0" algn="just" defTabSz="977900">
            <a:lnSpc>
              <a:spcPct val="90000"/>
            </a:lnSpc>
            <a:spcBef>
              <a:spcPct val="0"/>
            </a:spcBef>
            <a:spcAft>
              <a:spcPct val="35000"/>
            </a:spcAft>
          </a:pPr>
          <a:endParaRPr lang="tr-TR"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dsp:txBody>
      <dsp:txXfrm rot="10800000">
        <a:off x="386488" y="457203"/>
        <a:ext cx="7685222" cy="39390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accent3">
            <a:lumMod val="50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61506" y="-213358"/>
          <a:ext cx="7935186" cy="1341120"/>
        </a:xfrm>
        <a:prstGeom prst="roundRect">
          <a:avLst>
            <a:gd name="adj" fmla="val 10000"/>
          </a:avLst>
        </a:prstGeom>
        <a:solidFill>
          <a:srgbClr val="232C1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199850" y="203194"/>
          <a:ext cx="7935186" cy="4063995"/>
        </a:xfrm>
        <a:prstGeom prst="round2SameRect">
          <a:avLst>
            <a:gd name="adj1" fmla="val 10500"/>
            <a:gd name="adj2" fmla="val 0"/>
          </a:avLst>
        </a:prstGeom>
        <a:solidFill>
          <a:srgbClr val="232C1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lvl="0" algn="just" defTabSz="977900">
            <a:lnSpc>
              <a:spcPct val="90000"/>
            </a:lnSpc>
            <a:spcBef>
              <a:spcPct val="0"/>
            </a:spcBef>
            <a:spcAft>
              <a:spcPct val="35000"/>
            </a:spcAft>
          </a:pPr>
          <a:r>
            <a:rPr lang="tr-TR" sz="2200" b="0" kern="1200" dirty="0" err="1" smtClean="0"/>
            <a:t>Firstly</a:t>
          </a:r>
          <a:r>
            <a:rPr lang="tr-TR" sz="2200" b="0" kern="1200" dirty="0" smtClean="0"/>
            <a:t>, </a:t>
          </a:r>
          <a:r>
            <a:rPr lang="tr-TR" sz="2200" b="0" kern="1200" dirty="0" err="1" smtClean="0"/>
            <a:t>l</a:t>
          </a:r>
          <a:r>
            <a:rPr lang="tr-TR" sz="2200" b="0" kern="1200" dirty="0" err="1" smtClean="0">
              <a:latin typeface="Corbel" pitchFamily="34" charset="0"/>
            </a:rPr>
            <a:t>egistation</a:t>
          </a:r>
          <a:r>
            <a:rPr lang="tr-TR" sz="2200" b="0" kern="1200" dirty="0" smtClean="0">
              <a:latin typeface="Corbel" pitchFamily="34" charset="0"/>
            </a:rPr>
            <a:t> </a:t>
          </a:r>
          <a:r>
            <a:rPr lang="tr-TR" sz="2200" b="0" kern="1200" dirty="0" err="1" smtClean="0">
              <a:latin typeface="Corbel" pitchFamily="34" charset="0"/>
            </a:rPr>
            <a:t>process</a:t>
          </a:r>
          <a:r>
            <a:rPr lang="tr-TR" sz="2200" b="0" kern="1200" dirty="0" smtClean="0">
              <a:latin typeface="Corbel" pitchFamily="34" charset="0"/>
            </a:rPr>
            <a:t> </a:t>
          </a:r>
          <a:r>
            <a:rPr lang="tr-TR" sz="2200" b="0" kern="1200" dirty="0" err="1" smtClean="0">
              <a:latin typeface="Corbel" pitchFamily="34" charset="0"/>
            </a:rPr>
            <a:t>should</a:t>
          </a:r>
          <a:r>
            <a:rPr lang="tr-TR" sz="2200" b="0" kern="1200" dirty="0" smtClean="0">
              <a:latin typeface="Corbel" pitchFamily="34" charset="0"/>
            </a:rPr>
            <a:t> </a:t>
          </a:r>
          <a:r>
            <a:rPr lang="tr-TR" sz="2200" b="0" kern="1200" dirty="0" err="1" smtClean="0">
              <a:latin typeface="Corbel" pitchFamily="34" charset="0"/>
            </a:rPr>
            <a:t>include</a:t>
          </a:r>
          <a:r>
            <a:rPr lang="tr-TR" sz="2200" b="0" kern="1200" dirty="0" smtClean="0">
              <a:latin typeface="Corbel" pitchFamily="34" charset="0"/>
            </a:rPr>
            <a:t> </a:t>
          </a:r>
          <a:r>
            <a:rPr lang="tr-TR" sz="2200" b="0" kern="1200" dirty="0" err="1" smtClean="0">
              <a:latin typeface="Corbel" pitchFamily="34" charset="0"/>
            </a:rPr>
            <a:t>the</a:t>
          </a:r>
          <a:r>
            <a:rPr lang="tr-TR" sz="2200" b="0" kern="1200" dirty="0" smtClean="0">
              <a:latin typeface="Corbel" pitchFamily="34" charset="0"/>
            </a:rPr>
            <a:t> </a:t>
          </a:r>
          <a:r>
            <a:rPr lang="tr-TR" sz="2200" b="0" kern="1200" dirty="0" err="1" smtClean="0">
              <a:latin typeface="Corbel" pitchFamily="34" charset="0"/>
            </a:rPr>
            <a:t>participation</a:t>
          </a:r>
          <a:r>
            <a:rPr lang="tr-TR" sz="2200" b="0" kern="1200" dirty="0" smtClean="0">
              <a:latin typeface="Corbel" pitchFamily="34" charset="0"/>
            </a:rPr>
            <a:t> of </a:t>
          </a:r>
          <a:r>
            <a:rPr lang="tr-TR" sz="2200" b="0" kern="1200" dirty="0" err="1" smtClean="0">
              <a:latin typeface="Corbel" pitchFamily="34" charset="0"/>
            </a:rPr>
            <a:t>older</a:t>
          </a:r>
          <a:r>
            <a:rPr lang="tr-TR" sz="2200" b="0" kern="1200" dirty="0" smtClean="0">
              <a:latin typeface="Corbel" pitchFamily="34" charset="0"/>
            </a:rPr>
            <a:t> </a:t>
          </a:r>
          <a:r>
            <a:rPr lang="tr-TR" sz="2200" b="0" kern="1200" dirty="0" err="1" smtClean="0">
              <a:latin typeface="Corbel" pitchFamily="34" charset="0"/>
            </a:rPr>
            <a:t>persons</a:t>
          </a:r>
          <a:r>
            <a:rPr lang="tr-TR" sz="2200" b="0" kern="1200" dirty="0" smtClean="0">
              <a:latin typeface="Corbel" pitchFamily="34" charset="0"/>
            </a:rPr>
            <a:t>.</a:t>
          </a:r>
          <a:endParaRPr lang="tr-TR" sz="2200" b="0" kern="1200" dirty="0" smtClean="0"/>
        </a:p>
        <a:p>
          <a:pPr lvl="0" algn="just" defTabSz="977900">
            <a:lnSpc>
              <a:spcPct val="90000"/>
            </a:lnSpc>
            <a:spcBef>
              <a:spcPct val="0"/>
            </a:spcBef>
            <a:spcAft>
              <a:spcPct val="35000"/>
            </a:spcAft>
          </a:pPr>
          <a:endParaRPr lang="tr-TR" sz="2200" b="0" kern="1200" dirty="0" smtClean="0"/>
        </a:p>
        <a:p>
          <a:pPr lvl="0" algn="just" defTabSz="977900">
            <a:lnSpc>
              <a:spcPct val="90000"/>
            </a:lnSpc>
            <a:spcBef>
              <a:spcPct val="0"/>
            </a:spcBef>
            <a:spcAft>
              <a:spcPct val="35000"/>
            </a:spcAft>
          </a:pPr>
          <a:r>
            <a:rPr lang="tr-TR" sz="2200" b="0" kern="1200" dirty="0" err="1" smtClean="0"/>
            <a:t>Turkey</a:t>
          </a:r>
          <a:r>
            <a:rPr lang="tr-TR" sz="2200" b="0" kern="1200" dirty="0" smtClean="0"/>
            <a:t> </a:t>
          </a:r>
          <a:r>
            <a:rPr lang="tr-TR" sz="2200" b="0" kern="1200" dirty="0" err="1" smtClean="0"/>
            <a:t>prepared</a:t>
          </a:r>
          <a:r>
            <a:rPr lang="tr-TR" sz="2200" b="0" kern="1200" dirty="0" smtClean="0"/>
            <a:t> «</a:t>
          </a:r>
          <a:r>
            <a:rPr lang="en-GB" sz="2200" kern="1200" dirty="0" smtClean="0"/>
            <a:t>National Plan of Action </a:t>
          </a:r>
          <a:r>
            <a:rPr lang="tr-TR" sz="2200" kern="1200" dirty="0" err="1" smtClean="0"/>
            <a:t>and</a:t>
          </a:r>
          <a:r>
            <a:rPr lang="tr-TR" sz="2200" kern="1200" dirty="0" smtClean="0"/>
            <a:t> </a:t>
          </a:r>
          <a:r>
            <a:rPr lang="tr-TR" sz="2200" b="0" kern="1200" dirty="0" err="1" smtClean="0"/>
            <a:t>Implementation</a:t>
          </a:r>
          <a:r>
            <a:rPr lang="tr-TR" sz="2200" b="0" kern="1200" dirty="0" smtClean="0"/>
            <a:t> P</a:t>
          </a:r>
          <a:r>
            <a:rPr lang="en-US" sz="2200" b="0" kern="1200" dirty="0" err="1" smtClean="0"/>
            <a:t>rogram</a:t>
          </a:r>
          <a:r>
            <a:rPr lang="tr-TR" sz="2200" b="0" kern="1200" dirty="0" smtClean="0"/>
            <a:t> </a:t>
          </a:r>
          <a:r>
            <a:rPr lang="en-GB" sz="2200" kern="1200" dirty="0" smtClean="0"/>
            <a:t>on </a:t>
          </a:r>
          <a:r>
            <a:rPr lang="en-US" sz="2200" kern="1200" dirty="0" smtClean="0"/>
            <a:t>Ageing and the Situation of the Elderly</a:t>
          </a:r>
          <a:r>
            <a:rPr lang="tr-TR" sz="2200" b="0" kern="1200" dirty="0" smtClean="0"/>
            <a:t>» </a:t>
          </a:r>
          <a:r>
            <a:rPr lang="tr-TR" sz="2200" b="0" kern="1200" dirty="0" err="1" smtClean="0"/>
            <a:t>based</a:t>
          </a:r>
          <a:r>
            <a:rPr lang="tr-TR" sz="2200" b="0" kern="1200" dirty="0" smtClean="0"/>
            <a:t> on </a:t>
          </a:r>
          <a:r>
            <a:rPr lang="tr-TR" sz="2200" b="0" kern="1200" dirty="0" err="1" smtClean="0"/>
            <a:t>the</a:t>
          </a:r>
          <a:r>
            <a:rPr lang="tr-TR" sz="2200" b="0" kern="1200" dirty="0" smtClean="0"/>
            <a:t> </a:t>
          </a:r>
          <a:r>
            <a:rPr lang="tr-TR" sz="2200" b="0" kern="1200" dirty="0" err="1" smtClean="0"/>
            <a:t>principles</a:t>
          </a:r>
          <a:r>
            <a:rPr lang="tr-TR" sz="2200" b="0" kern="1200" dirty="0" smtClean="0"/>
            <a:t> of MIPAA </a:t>
          </a:r>
          <a:r>
            <a:rPr lang="tr-TR" sz="2200" b="0" kern="1200" dirty="0" smtClean="0">
              <a:latin typeface="Corbel" pitchFamily="34" charset="0"/>
            </a:rPr>
            <a:t>in 2013.  </a:t>
          </a:r>
        </a:p>
        <a:p>
          <a:pPr lvl="0" algn="just" defTabSz="977900">
            <a:lnSpc>
              <a:spcPct val="90000"/>
            </a:lnSpc>
            <a:spcBef>
              <a:spcPct val="0"/>
            </a:spcBef>
            <a:spcAft>
              <a:spcPct val="35000"/>
            </a:spcAft>
          </a:pPr>
          <a:endParaRPr lang="tr-TR" sz="2200" b="0" kern="1200" dirty="0" smtClean="0">
            <a:latin typeface="Corbel" pitchFamily="34" charset="0"/>
          </a:endParaRPr>
        </a:p>
        <a:p>
          <a:pPr lvl="0" algn="just" defTabSz="977900">
            <a:lnSpc>
              <a:spcPct val="90000"/>
            </a:lnSpc>
            <a:spcBef>
              <a:spcPct val="0"/>
            </a:spcBef>
            <a:spcAft>
              <a:spcPct val="35000"/>
            </a:spcAft>
          </a:pPr>
          <a:r>
            <a:rPr lang="tr-TR" sz="2200" b="0" kern="1200" dirty="0" smtClean="0">
              <a:latin typeface="Corbel" pitchFamily="34" charset="0"/>
            </a:rPr>
            <a:t>Main topics are Age and Development, </a:t>
          </a:r>
          <a:r>
            <a:rPr lang="en-US" sz="2200" b="0" kern="1200" dirty="0" smtClean="0">
              <a:latin typeface="Corbel" pitchFamily="34" charset="0"/>
            </a:rPr>
            <a:t>Increasing</a:t>
          </a:r>
          <a:r>
            <a:rPr lang="tr-TR" sz="2200" b="0" kern="1200" dirty="0" smtClean="0">
              <a:latin typeface="Corbel" pitchFamily="34" charset="0"/>
            </a:rPr>
            <a:t> </a:t>
          </a:r>
          <a:r>
            <a:rPr lang="en-US" sz="2200" b="0" kern="1200" dirty="0" smtClean="0">
              <a:latin typeface="Corbel" pitchFamily="34" charset="0"/>
            </a:rPr>
            <a:t>Health </a:t>
          </a:r>
          <a:r>
            <a:rPr lang="tr-TR" sz="2200" b="0" kern="1200" dirty="0" smtClean="0">
              <a:latin typeface="Corbel" pitchFamily="34" charset="0"/>
            </a:rPr>
            <a:t>a</a:t>
          </a:r>
          <a:r>
            <a:rPr lang="en-US" sz="2200" b="0" kern="1200" dirty="0" err="1" smtClean="0">
              <a:latin typeface="Corbel" pitchFamily="34" charset="0"/>
            </a:rPr>
            <a:t>nd</a:t>
          </a:r>
          <a:r>
            <a:rPr lang="en-US" sz="2200" b="0" kern="1200" dirty="0" smtClean="0">
              <a:latin typeface="Corbel" pitchFamily="34" charset="0"/>
            </a:rPr>
            <a:t> </a:t>
          </a:r>
          <a:r>
            <a:rPr lang="en-US" sz="2200" b="0" kern="1200" dirty="0" err="1" smtClean="0">
              <a:latin typeface="Corbel" pitchFamily="34" charset="0"/>
            </a:rPr>
            <a:t>Wel</a:t>
          </a:r>
          <a:r>
            <a:rPr lang="tr-TR" sz="2200" b="0" kern="1200" dirty="0" err="1" smtClean="0">
              <a:latin typeface="Corbel" pitchFamily="34" charset="0"/>
            </a:rPr>
            <a:t>lbeing</a:t>
          </a:r>
          <a:r>
            <a:rPr lang="tr-TR" sz="2200" b="0" kern="1200" dirty="0" smtClean="0">
              <a:latin typeface="Corbel" pitchFamily="34" charset="0"/>
            </a:rPr>
            <a:t> of </a:t>
          </a:r>
          <a:r>
            <a:rPr lang="tr-TR" sz="2200" b="0" kern="1200" dirty="0" err="1" smtClean="0">
              <a:latin typeface="Corbel" pitchFamily="34" charset="0"/>
            </a:rPr>
            <a:t>Older</a:t>
          </a:r>
          <a:r>
            <a:rPr lang="tr-TR" sz="2200" b="0" kern="1200" dirty="0" smtClean="0">
              <a:latin typeface="Corbel" pitchFamily="34" charset="0"/>
            </a:rPr>
            <a:t> Persons, </a:t>
          </a:r>
          <a:r>
            <a:rPr lang="en-US" sz="2200" b="0" kern="1200" dirty="0" err="1" smtClean="0">
              <a:latin typeface="Corbel" pitchFamily="34" charset="0"/>
            </a:rPr>
            <a:t>Provid</a:t>
          </a:r>
          <a:r>
            <a:rPr lang="tr-TR" sz="2200" b="0" kern="1200" dirty="0" smtClean="0">
              <a:latin typeface="Corbel" pitchFamily="34" charset="0"/>
            </a:rPr>
            <a:t>ing</a:t>
          </a:r>
          <a:r>
            <a:rPr lang="en-US" sz="2200" b="0" kern="1200" dirty="0" smtClean="0">
              <a:latin typeface="Corbel" pitchFamily="34" charset="0"/>
            </a:rPr>
            <a:t> </a:t>
          </a:r>
          <a:r>
            <a:rPr lang="tr-TR" sz="2200" b="0" kern="1200" dirty="0" smtClean="0">
              <a:latin typeface="Corbel" pitchFamily="34" charset="0"/>
            </a:rPr>
            <a:t>S</a:t>
          </a:r>
          <a:r>
            <a:rPr lang="en-US" sz="2200" b="0" kern="1200" dirty="0" err="1" smtClean="0">
              <a:latin typeface="Corbel" pitchFamily="34" charset="0"/>
            </a:rPr>
            <a:t>upporti</a:t>
          </a:r>
          <a:r>
            <a:rPr lang="tr-TR" sz="2200" b="0" kern="1200" dirty="0" smtClean="0">
              <a:latin typeface="Corbel" pitchFamily="34" charset="0"/>
            </a:rPr>
            <a:t>ve</a:t>
          </a:r>
          <a:r>
            <a:rPr lang="en-US" sz="2200" b="0" kern="1200" dirty="0" smtClean="0">
              <a:latin typeface="Corbel" pitchFamily="34" charset="0"/>
            </a:rPr>
            <a:t> </a:t>
          </a:r>
          <a:r>
            <a:rPr lang="tr-TR" sz="2200" b="0" kern="1200" dirty="0" smtClean="0">
              <a:latin typeface="Corbel" pitchFamily="34" charset="0"/>
            </a:rPr>
            <a:t>E</a:t>
          </a:r>
          <a:r>
            <a:rPr lang="en-US" sz="2200" b="0" kern="1200" dirty="0" err="1" smtClean="0">
              <a:latin typeface="Corbel" pitchFamily="34" charset="0"/>
            </a:rPr>
            <a:t>nvironments</a:t>
          </a:r>
          <a:r>
            <a:rPr lang="tr-TR" sz="2200" b="0" kern="1200" dirty="0" smtClean="0">
              <a:latin typeface="Corbel" pitchFamily="34" charset="0"/>
            </a:rPr>
            <a:t> </a:t>
          </a:r>
          <a:r>
            <a:rPr lang="tr-TR" sz="2200" b="0" kern="1200" dirty="0" err="1" smtClean="0">
              <a:latin typeface="Corbel" pitchFamily="34" charset="0"/>
            </a:rPr>
            <a:t>to</a:t>
          </a:r>
          <a:r>
            <a:rPr lang="tr-TR" sz="2200" b="0" kern="1200" dirty="0" smtClean="0">
              <a:latin typeface="Corbel" pitchFamily="34" charset="0"/>
            </a:rPr>
            <a:t> </a:t>
          </a:r>
          <a:r>
            <a:rPr lang="tr-TR" sz="2200" b="0" kern="1200" dirty="0" err="1" smtClean="0">
              <a:latin typeface="Corbel" pitchFamily="34" charset="0"/>
            </a:rPr>
            <a:t>Older</a:t>
          </a:r>
          <a:r>
            <a:rPr lang="tr-TR" sz="2200" b="0" kern="1200" dirty="0" smtClean="0">
              <a:latin typeface="Corbel" pitchFamily="34" charset="0"/>
            </a:rPr>
            <a:t> Persons. </a:t>
          </a:r>
        </a:p>
        <a:p>
          <a:pPr lvl="0" defTabSz="977900">
            <a:lnSpc>
              <a:spcPct val="90000"/>
            </a:lnSpc>
            <a:spcBef>
              <a:spcPct val="0"/>
            </a:spcBef>
            <a:spcAft>
              <a:spcPct val="35000"/>
            </a:spcAft>
          </a:pPr>
          <a:endParaRPr lang="tr-TR" sz="2200" b="0"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a:p>
          <a:pPr lvl="0" algn="ctr" defTabSz="977900">
            <a:lnSpc>
              <a:spcPct val="90000"/>
            </a:lnSpc>
            <a:spcBef>
              <a:spcPct val="0"/>
            </a:spcBef>
            <a:spcAft>
              <a:spcPct val="35000"/>
            </a:spcAft>
          </a:pPr>
          <a:endParaRPr lang="en-US" sz="2200" b="1" kern="1200" dirty="0" smtClean="0">
            <a:latin typeface="Corbel" pitchFamily="34" charset="0"/>
          </a:endParaRPr>
        </a:p>
      </dsp:txBody>
      <dsp:txXfrm rot="10800000">
        <a:off x="324832" y="203194"/>
        <a:ext cx="7685222" cy="39390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2.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3.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4.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5.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6.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8.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9.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0.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2.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D0C4AB8-25BE-445F-8073-7AAC05BD37FF}" type="datetimeFigureOut">
              <a:rPr lang="en-US" smtClean="0"/>
              <a:t>7/19/2018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D566074-CEC2-4EBF-B1F3-E97A96BEB2E0}" type="slidenum">
              <a:rPr lang="en-US" smtClean="0"/>
              <a:t>‹#›</a:t>
            </a:fld>
            <a:endParaRPr lang="en-US"/>
          </a:p>
        </p:txBody>
      </p:sp>
    </p:spTree>
    <p:extLst>
      <p:ext uri="{BB962C8B-B14F-4D97-AF65-F5344CB8AC3E}">
        <p14:creationId xmlns:p14="http://schemas.microsoft.com/office/powerpoint/2010/main" val="249820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271146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2.</a:t>
            </a:r>
            <a:r>
              <a:rPr lang="en-US" sz="1200" baseline="0" dirty="0" smtClean="0"/>
              <a:t> </a:t>
            </a:r>
            <a:r>
              <a:rPr lang="en-US" sz="1200" dirty="0" smtClean="0"/>
              <a:t>Older Persons and Development</a:t>
            </a:r>
          </a:p>
          <a:p>
            <a:r>
              <a:rPr lang="en-US" sz="1200" dirty="0" smtClean="0"/>
              <a:t>• Participation of Older Persons in Decision-making and Policy-formulation </a:t>
            </a:r>
          </a:p>
          <a:p>
            <a:r>
              <a:rPr lang="en-US" sz="1200" dirty="0" smtClean="0"/>
              <a:t>• Social Protection of Older Persons – Contributory Pension Schemes</a:t>
            </a:r>
          </a:p>
          <a:p>
            <a:r>
              <a:rPr lang="en-US" sz="1200" dirty="0" smtClean="0"/>
              <a:t>• Non-Contributory Pension and Social Assistance Schemes</a:t>
            </a:r>
          </a:p>
          <a:p>
            <a:r>
              <a:rPr lang="en-US" sz="1200" dirty="0" smtClean="0"/>
              <a:t>• Measures to Increase Employment Opportunities of Older Persons</a:t>
            </a:r>
          </a:p>
          <a:p>
            <a:r>
              <a:rPr lang="en-US" sz="1200" dirty="0" smtClean="0"/>
              <a:t>• Addressing Needs of Older Persons in Humanitarian and Disaster Relief Programs</a:t>
            </a:r>
          </a:p>
          <a:p>
            <a:r>
              <a:rPr lang="en-US" sz="1200" dirty="0" smtClean="0"/>
              <a:t>• Collection of Statistical Data</a:t>
            </a:r>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4211590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2.</a:t>
            </a:r>
            <a:r>
              <a:rPr lang="en-US" sz="1200" baseline="0" dirty="0" smtClean="0"/>
              <a:t> </a:t>
            </a:r>
            <a:r>
              <a:rPr lang="en-US" sz="1200" dirty="0" smtClean="0"/>
              <a:t>Older Persons and Development</a:t>
            </a:r>
          </a:p>
          <a:p>
            <a:r>
              <a:rPr lang="en-US" sz="1200" dirty="0" smtClean="0"/>
              <a:t>• Participation of Older Persons in Decision-making and Policy-formulation </a:t>
            </a:r>
          </a:p>
          <a:p>
            <a:r>
              <a:rPr lang="en-US" sz="1200" dirty="0" smtClean="0"/>
              <a:t>• Social Protection of Older Persons – Contributory Pension Schemes</a:t>
            </a:r>
          </a:p>
          <a:p>
            <a:r>
              <a:rPr lang="en-US" sz="1200" dirty="0" smtClean="0"/>
              <a:t>• Non-Contributory Pension and Social Assistance Schemes</a:t>
            </a:r>
          </a:p>
          <a:p>
            <a:r>
              <a:rPr lang="en-US" sz="1200" dirty="0" smtClean="0"/>
              <a:t>• Measures to Increase Employment Opportunities of Older Persons</a:t>
            </a:r>
          </a:p>
          <a:p>
            <a:r>
              <a:rPr lang="en-US" sz="1200" dirty="0" smtClean="0"/>
              <a:t>• Addressing Needs of Older Persons in Humanitarian and Disaster Relief Programs</a:t>
            </a:r>
          </a:p>
          <a:p>
            <a:r>
              <a:rPr lang="en-US" sz="1200" dirty="0" smtClean="0"/>
              <a:t>• Collection of Statistical Data</a:t>
            </a:r>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1385473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3.</a:t>
            </a:r>
            <a:r>
              <a:rPr lang="en-US" sz="1200" baseline="0" dirty="0" smtClean="0"/>
              <a:t> </a:t>
            </a:r>
            <a:r>
              <a:rPr lang="en-US" sz="1200" dirty="0" smtClean="0"/>
              <a:t>Advancing Health and Well-Being into Old Age</a:t>
            </a:r>
          </a:p>
          <a:p>
            <a:r>
              <a:rPr lang="en-US" sz="1200" dirty="0" smtClean="0"/>
              <a:t>• Policies and </a:t>
            </a:r>
            <a:r>
              <a:rPr lang="en-US" sz="1200" dirty="0" err="1" smtClean="0"/>
              <a:t>Programmes</a:t>
            </a:r>
            <a:r>
              <a:rPr lang="en-US" sz="1200" dirty="0" smtClean="0"/>
              <a:t> on Healthy/Active Ageing</a:t>
            </a:r>
          </a:p>
          <a:p>
            <a:r>
              <a:rPr lang="en-US" sz="1200" dirty="0" smtClean="0"/>
              <a:t>• Health Insurance Scheme for Older Persons</a:t>
            </a:r>
          </a:p>
          <a:p>
            <a:r>
              <a:rPr lang="en-US" sz="1200" dirty="0" smtClean="0"/>
              <a:t>• Affordable access to primary and secondary health care</a:t>
            </a:r>
          </a:p>
          <a:p>
            <a:r>
              <a:rPr lang="en-US" sz="1200" dirty="0" smtClean="0"/>
              <a:t>• Geriatric and </a:t>
            </a:r>
            <a:r>
              <a:rPr lang="en-US" sz="1200" dirty="0" err="1" smtClean="0"/>
              <a:t>Gerontological</a:t>
            </a:r>
            <a:r>
              <a:rPr lang="en-US" sz="1200" dirty="0" smtClean="0"/>
              <a:t> Training</a:t>
            </a:r>
          </a:p>
          <a:p>
            <a:r>
              <a:rPr lang="en-US" sz="1200" dirty="0" smtClean="0"/>
              <a:t>• Long term Care</a:t>
            </a:r>
          </a:p>
          <a:p>
            <a:r>
              <a:rPr lang="en-US" sz="1200" dirty="0" smtClean="0"/>
              <a:t>• Measures to Enhance the Mental Health Services for Older Persons</a:t>
            </a:r>
          </a:p>
          <a:p>
            <a:r>
              <a:rPr lang="en-US" sz="1200" dirty="0" smtClean="0"/>
              <a:t>• Measures to Support Persons with Disabilities and Ensure Their Participation in Decision-Making </a:t>
            </a:r>
          </a:p>
          <a:p>
            <a:r>
              <a:rPr lang="en-US" sz="1200" dirty="0" smtClean="0"/>
              <a:t>• Collection of Statistical Data</a:t>
            </a:r>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1810055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3360178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2685406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998269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4. Ensuring Enabling and Supportive Environments</a:t>
            </a:r>
          </a:p>
          <a:p>
            <a:r>
              <a:rPr lang="en-US" sz="1200" dirty="0" smtClean="0"/>
              <a:t>• Age-friendly, Affordable Living and Transportation</a:t>
            </a:r>
          </a:p>
          <a:p>
            <a:r>
              <a:rPr lang="en-US" sz="1200" dirty="0" smtClean="0"/>
              <a:t>• Trainings and Accreditation System for Caregivers </a:t>
            </a:r>
          </a:p>
          <a:p>
            <a:r>
              <a:rPr lang="en-US" sz="1200" dirty="0" smtClean="0"/>
              <a:t>• Care Quality Standards, Monitoring Mechanisms and Support to Family Caregivers</a:t>
            </a:r>
          </a:p>
          <a:p>
            <a:r>
              <a:rPr lang="en-US" sz="1200" dirty="0" smtClean="0"/>
              <a:t>• Measures to Address Neglect, Violence, Abuse and </a:t>
            </a:r>
            <a:r>
              <a:rPr lang="en-US" sz="1200" dirty="0" err="1" smtClean="0"/>
              <a:t>Recognise</a:t>
            </a:r>
            <a:r>
              <a:rPr lang="en-US" sz="1200" dirty="0" smtClean="0"/>
              <a:t> Contributions of Older Persons</a:t>
            </a:r>
          </a:p>
          <a:p>
            <a:r>
              <a:rPr lang="en-US" sz="1200" dirty="0" smtClean="0"/>
              <a:t>• Collection of Statistical Data</a:t>
            </a:r>
          </a:p>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2728340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4. Ensuring Enabling and Supportive Environments</a:t>
            </a:r>
          </a:p>
          <a:p>
            <a:r>
              <a:rPr lang="en-US" sz="1200" dirty="0" smtClean="0"/>
              <a:t>• Age-friendly, Affordable Living and Transportation</a:t>
            </a:r>
          </a:p>
          <a:p>
            <a:r>
              <a:rPr lang="en-US" sz="1200" dirty="0" smtClean="0"/>
              <a:t>• Trainings and Accreditation System for Caregivers </a:t>
            </a:r>
          </a:p>
          <a:p>
            <a:r>
              <a:rPr lang="en-US" sz="1200" dirty="0" smtClean="0"/>
              <a:t>• Care Quality Standards, Monitoring Mechanisms and Support to Family Caregivers</a:t>
            </a:r>
          </a:p>
          <a:p>
            <a:r>
              <a:rPr lang="en-US" sz="1200" dirty="0" smtClean="0"/>
              <a:t>• Measures to Address Neglect, Violence, Abuse and </a:t>
            </a:r>
            <a:r>
              <a:rPr lang="en-US" sz="1200" dirty="0" err="1" smtClean="0"/>
              <a:t>Recognise</a:t>
            </a:r>
            <a:r>
              <a:rPr lang="en-US" sz="1200" dirty="0" smtClean="0"/>
              <a:t> Contributions of Older Persons</a:t>
            </a:r>
          </a:p>
          <a:p>
            <a:r>
              <a:rPr lang="en-US" sz="1200" dirty="0" smtClean="0"/>
              <a:t>• Collection of Statistical Data</a:t>
            </a:r>
          </a:p>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2104309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4. Ensuring Enabling and Supportive Environments</a:t>
            </a:r>
          </a:p>
          <a:p>
            <a:r>
              <a:rPr lang="en-US" sz="1200" dirty="0" smtClean="0"/>
              <a:t>• Age-friendly, Affordable Living and Transportation</a:t>
            </a:r>
          </a:p>
          <a:p>
            <a:r>
              <a:rPr lang="en-US" sz="1200" dirty="0" smtClean="0"/>
              <a:t>• Trainings and Accreditation System for Caregivers </a:t>
            </a:r>
          </a:p>
          <a:p>
            <a:r>
              <a:rPr lang="en-US" sz="1200" dirty="0" smtClean="0"/>
              <a:t>• Care Quality Standards, Monitoring Mechanisms and Support to Family Caregivers</a:t>
            </a:r>
          </a:p>
          <a:p>
            <a:r>
              <a:rPr lang="en-US" sz="1200" dirty="0" smtClean="0"/>
              <a:t>• Measures to Address Neglect, Violence, Abuse and </a:t>
            </a:r>
            <a:r>
              <a:rPr lang="en-US" sz="1200" dirty="0" err="1" smtClean="0"/>
              <a:t>Recognise</a:t>
            </a:r>
            <a:r>
              <a:rPr lang="en-US" sz="1200" dirty="0" smtClean="0"/>
              <a:t> Contributions of Older Persons</a:t>
            </a:r>
          </a:p>
          <a:p>
            <a:r>
              <a:rPr lang="en-US" sz="1200" dirty="0" smtClean="0"/>
              <a:t>• Collection of Statistical Data</a:t>
            </a:r>
          </a:p>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2660157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4. Ensuring Enabling and Supportive Environments</a:t>
            </a:r>
          </a:p>
          <a:p>
            <a:r>
              <a:rPr lang="en-US" sz="1200" dirty="0" smtClean="0"/>
              <a:t>• Age-friendly, Affordable Living and Transportation</a:t>
            </a:r>
          </a:p>
          <a:p>
            <a:r>
              <a:rPr lang="en-US" sz="1200" dirty="0" smtClean="0"/>
              <a:t>• Trainings and Accreditation System for Caregivers </a:t>
            </a:r>
          </a:p>
          <a:p>
            <a:r>
              <a:rPr lang="en-US" sz="1200" dirty="0" smtClean="0"/>
              <a:t>• Care Quality Standards, Monitoring Mechanisms and Support to Family Caregivers</a:t>
            </a:r>
          </a:p>
          <a:p>
            <a:r>
              <a:rPr lang="en-US" sz="1200" dirty="0" smtClean="0"/>
              <a:t>• Measures to Address Neglect, Violence, Abuse and </a:t>
            </a:r>
            <a:r>
              <a:rPr lang="en-US" sz="1200" dirty="0" err="1" smtClean="0"/>
              <a:t>Recognise</a:t>
            </a:r>
            <a:r>
              <a:rPr lang="en-US" sz="1200" dirty="0" smtClean="0"/>
              <a:t> Contributions of Older Persons</a:t>
            </a:r>
          </a:p>
          <a:p>
            <a:r>
              <a:rPr lang="en-US" sz="1200" dirty="0" smtClean="0"/>
              <a:t>• Collection of Statistical Data</a:t>
            </a:r>
          </a:p>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70434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The results of the report on abuse of the elderly in the European Region published by the World Health Organization in June 2011 are quite dreadful. </a:t>
            </a:r>
          </a:p>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1871723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Observations</a:t>
            </a:r>
          </a:p>
          <a:p>
            <a:r>
              <a:rPr lang="en-US" sz="1200" dirty="0" smtClean="0"/>
              <a:t>Concluding remarks</a:t>
            </a:r>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656493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Observations</a:t>
            </a:r>
          </a:p>
          <a:p>
            <a:r>
              <a:rPr lang="en-US" sz="1200" dirty="0" smtClean="0"/>
              <a:t>Concluding remarks</a:t>
            </a:r>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1705960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168627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171514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Average life expectancy for persons aged 65 is found to be 17.9. This period is 16.2 years for men and 19.4 years for women. </a:t>
            </a:r>
          </a:p>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343607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285448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1.</a:t>
            </a:r>
            <a:r>
              <a:rPr lang="en-US" sz="1200" baseline="0" dirty="0" smtClean="0"/>
              <a:t> </a:t>
            </a:r>
            <a:r>
              <a:rPr lang="en-US" sz="1200" dirty="0" smtClean="0"/>
              <a:t>Government Structures, Legislation and National Policies on Older Persons</a:t>
            </a:r>
          </a:p>
          <a:p>
            <a:r>
              <a:rPr lang="en-US" sz="1200" dirty="0" smtClean="0"/>
              <a:t>• Government Coordinating Body or Committee on Older Persons</a:t>
            </a:r>
          </a:p>
          <a:p>
            <a:r>
              <a:rPr lang="en-US" sz="1200" dirty="0" smtClean="0"/>
              <a:t>• Overarching Legislation on Older Persons</a:t>
            </a:r>
          </a:p>
          <a:p>
            <a:r>
              <a:rPr lang="en-US" sz="1200" dirty="0" smtClean="0"/>
              <a:t>• Gender/Disability Provisions in Legislation on Older Persons </a:t>
            </a:r>
          </a:p>
          <a:p>
            <a:r>
              <a:rPr lang="en-US" sz="1200" dirty="0" smtClean="0"/>
              <a:t>• National Policies and Action Plans on Older Persons</a:t>
            </a:r>
          </a:p>
          <a:p>
            <a:r>
              <a:rPr lang="en-US" sz="1200" dirty="0" smtClean="0"/>
              <a:t>• Budgetary Allocation on Older Persons Policies and Programs</a:t>
            </a:r>
          </a:p>
          <a:p>
            <a:r>
              <a:rPr lang="en-US" sz="1200" dirty="0" smtClean="0"/>
              <a:t>• MIPAA Implementation and 2017 Review Preparation</a:t>
            </a:r>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4159987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1.</a:t>
            </a:r>
            <a:r>
              <a:rPr lang="en-US" sz="1200" baseline="0" dirty="0" smtClean="0"/>
              <a:t> </a:t>
            </a:r>
            <a:r>
              <a:rPr lang="en-US" sz="1200" dirty="0" smtClean="0"/>
              <a:t>Government Structures, Legislation and National Policies on Older Persons</a:t>
            </a:r>
          </a:p>
          <a:p>
            <a:r>
              <a:rPr lang="en-US" sz="1200" dirty="0" smtClean="0"/>
              <a:t>• Government Coordinating Body or Committee on Older Persons</a:t>
            </a:r>
          </a:p>
          <a:p>
            <a:r>
              <a:rPr lang="en-US" sz="1200" dirty="0" smtClean="0"/>
              <a:t>• Overarching Legislation on Older Persons</a:t>
            </a:r>
          </a:p>
          <a:p>
            <a:r>
              <a:rPr lang="en-US" sz="1200" dirty="0" smtClean="0"/>
              <a:t>• Gender/Disability Provisions in Legislation on Older Persons </a:t>
            </a:r>
          </a:p>
          <a:p>
            <a:r>
              <a:rPr lang="en-US" sz="1200" dirty="0" smtClean="0"/>
              <a:t>• National Policies and Action Plans on Older Persons</a:t>
            </a:r>
          </a:p>
          <a:p>
            <a:r>
              <a:rPr lang="en-US" sz="1200" dirty="0" smtClean="0"/>
              <a:t>• Budgetary Allocation on Older Persons Policies and Programs</a:t>
            </a:r>
          </a:p>
          <a:p>
            <a:r>
              <a:rPr lang="en-US" sz="1200" dirty="0" smtClean="0"/>
              <a:t>• MIPAA Implementation and 2017 Review Preparation</a:t>
            </a:r>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1730689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1.</a:t>
            </a:r>
            <a:r>
              <a:rPr lang="en-US" sz="1200" baseline="0" dirty="0" smtClean="0"/>
              <a:t> </a:t>
            </a:r>
            <a:r>
              <a:rPr lang="en-US" sz="1200" dirty="0" smtClean="0"/>
              <a:t>Government Structures, Legislation and National Policies on Older Persons</a:t>
            </a:r>
          </a:p>
          <a:p>
            <a:r>
              <a:rPr lang="en-US" sz="1200" dirty="0" smtClean="0"/>
              <a:t>• Government Coordinating Body or Committee on Older Persons</a:t>
            </a:r>
          </a:p>
          <a:p>
            <a:r>
              <a:rPr lang="en-US" sz="1200" dirty="0" smtClean="0"/>
              <a:t>• Overarching Legislation on Older Persons</a:t>
            </a:r>
          </a:p>
          <a:p>
            <a:r>
              <a:rPr lang="en-US" sz="1200" dirty="0" smtClean="0"/>
              <a:t>• Gender/Disability Provisions in Legislation on Older Persons </a:t>
            </a:r>
          </a:p>
          <a:p>
            <a:r>
              <a:rPr lang="en-US" sz="1200" dirty="0" smtClean="0"/>
              <a:t>• National Policies and Action Plans on Older Persons</a:t>
            </a:r>
          </a:p>
          <a:p>
            <a:r>
              <a:rPr lang="en-US" sz="1200" dirty="0" smtClean="0"/>
              <a:t>• Budgetary Allocation on Older Persons Policies and Programs</a:t>
            </a:r>
          </a:p>
          <a:p>
            <a:r>
              <a:rPr lang="en-US" sz="1200" dirty="0" smtClean="0"/>
              <a:t>• MIPAA Implementation and 2017 Review Preparation</a:t>
            </a:r>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2999663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dirty="0" smtClean="0"/>
              <a:t>2.</a:t>
            </a:r>
            <a:r>
              <a:rPr lang="en-US" sz="1200" baseline="0" dirty="0" smtClean="0"/>
              <a:t> </a:t>
            </a:r>
            <a:r>
              <a:rPr lang="en-US" sz="1200" dirty="0" smtClean="0"/>
              <a:t>Older Persons and Development</a:t>
            </a:r>
          </a:p>
          <a:p>
            <a:r>
              <a:rPr lang="en-US" sz="1200" dirty="0" smtClean="0"/>
              <a:t>• Participation of Older Persons in Decision-making and Policy-formulation </a:t>
            </a:r>
          </a:p>
          <a:p>
            <a:r>
              <a:rPr lang="en-US" sz="1200" dirty="0" smtClean="0"/>
              <a:t>• Social Protection of Older Persons – Contributory Pension Schemes</a:t>
            </a:r>
          </a:p>
          <a:p>
            <a:r>
              <a:rPr lang="en-US" sz="1200" dirty="0" smtClean="0"/>
              <a:t>• Non-Contributory Pension and Social Assistance Schemes</a:t>
            </a:r>
          </a:p>
          <a:p>
            <a:r>
              <a:rPr lang="en-US" sz="1200" dirty="0" smtClean="0"/>
              <a:t>• Measures to Increase Employment Opportunities of Older Persons</a:t>
            </a:r>
          </a:p>
          <a:p>
            <a:r>
              <a:rPr lang="en-US" sz="1200" dirty="0" smtClean="0"/>
              <a:t>• Addressing Needs of Older Persons in Humanitarian and Disaster Relief Programs</a:t>
            </a:r>
          </a:p>
          <a:p>
            <a:r>
              <a:rPr lang="en-US" sz="1200" dirty="0" smtClean="0"/>
              <a:t>• Collection of Statistical Data</a:t>
            </a:r>
            <a:endParaRPr lang="en-US" sz="1200" dirty="0"/>
          </a:p>
        </p:txBody>
      </p:sp>
      <p:sp>
        <p:nvSpPr>
          <p:cNvPr id="6" name="Slide Image Placeholder 5"/>
          <p:cNvSpPr>
            <a:spLocks noGrp="1" noRot="1" noChangeAspect="1"/>
          </p:cNvSpPr>
          <p:nvPr>
            <p:ph type="sldImg"/>
          </p:nvPr>
        </p:nvSpPr>
        <p:spPr>
          <a:xfrm>
            <a:off x="381000" y="500063"/>
            <a:ext cx="3413125" cy="2560637"/>
          </a:xfrm>
        </p:spPr>
      </p:sp>
    </p:spTree>
    <p:extLst>
      <p:ext uri="{BB962C8B-B14F-4D97-AF65-F5344CB8AC3E}">
        <p14:creationId xmlns:p14="http://schemas.microsoft.com/office/powerpoint/2010/main" val="8336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600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76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995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67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08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15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414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16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707306"/>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9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2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65150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9.png"/><Relationship Id="rId4" Type="http://schemas.openxmlformats.org/officeDocument/2006/relationships/diagramLayout" Target="../diagrams/layout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749944662"/>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914400" y="457200"/>
            <a:ext cx="7467600" cy="769441"/>
          </a:xfrm>
          <a:prstGeom prst="rect">
            <a:avLst/>
          </a:prstGeom>
        </p:spPr>
        <p:txBody>
          <a:bodyPr wrap="square">
            <a:spAutoFit/>
          </a:bodyPr>
          <a:lstStyle/>
          <a:p>
            <a:pPr algn="ctr"/>
            <a:r>
              <a:rPr lang="tr-TR" sz="4400" b="1" dirty="0" smtClean="0">
                <a:solidFill>
                  <a:schemeClr val="bg1"/>
                </a:solidFill>
              </a:rPr>
              <a:t>TURKEY</a:t>
            </a:r>
            <a:endParaRPr lang="en-US" sz="4400" b="1" dirty="0">
              <a:solidFill>
                <a:schemeClr val="bg1"/>
              </a:solidFill>
            </a:endParaRPr>
          </a:p>
        </p:txBody>
      </p:sp>
      <p:sp>
        <p:nvSpPr>
          <p:cNvPr id="5" name="Rectangle 4"/>
          <p:cNvSpPr/>
          <p:nvPr/>
        </p:nvSpPr>
        <p:spPr>
          <a:xfrm>
            <a:off x="381000" y="5715000"/>
            <a:ext cx="8382000" cy="1323439"/>
          </a:xfrm>
          <a:prstGeom prst="rect">
            <a:avLst/>
          </a:prstGeom>
        </p:spPr>
        <p:txBody>
          <a:bodyPr wrap="square">
            <a:spAutoFit/>
          </a:bodyPr>
          <a:lstStyle/>
          <a:p>
            <a:pPr algn="ctr"/>
            <a:r>
              <a:rPr lang="tr-TR" sz="3200" dirty="0" err="1">
                <a:solidFill>
                  <a:schemeClr val="bg1"/>
                </a:solidFill>
              </a:rPr>
              <a:t>Autonomy</a:t>
            </a:r>
            <a:r>
              <a:rPr lang="tr-TR" sz="3200" dirty="0">
                <a:solidFill>
                  <a:schemeClr val="bg1"/>
                </a:solidFill>
              </a:rPr>
              <a:t> </a:t>
            </a:r>
            <a:r>
              <a:rPr lang="tr-TR" sz="3200" dirty="0" err="1">
                <a:solidFill>
                  <a:schemeClr val="bg1"/>
                </a:solidFill>
              </a:rPr>
              <a:t>and</a:t>
            </a:r>
            <a:r>
              <a:rPr lang="tr-TR" sz="3200" dirty="0">
                <a:solidFill>
                  <a:schemeClr val="bg1"/>
                </a:solidFill>
              </a:rPr>
              <a:t> </a:t>
            </a:r>
            <a:r>
              <a:rPr lang="tr-TR" sz="3200" dirty="0" err="1" smtClean="0">
                <a:solidFill>
                  <a:schemeClr val="bg1"/>
                </a:solidFill>
              </a:rPr>
              <a:t>Independence</a:t>
            </a:r>
            <a:endParaRPr lang="tr-TR" sz="3200" dirty="0" smtClean="0">
              <a:solidFill>
                <a:schemeClr val="bg1"/>
              </a:solidFill>
            </a:endParaRPr>
          </a:p>
          <a:p>
            <a:pPr algn="ctr"/>
            <a:r>
              <a:rPr lang="tr-TR" sz="2400" b="1" dirty="0" smtClean="0">
                <a:solidFill>
                  <a:schemeClr val="bg1"/>
                </a:solidFill>
              </a:rPr>
              <a:t>Panelist: </a:t>
            </a:r>
            <a:r>
              <a:rPr lang="tr-TR" sz="2400" b="1" dirty="0" err="1" smtClean="0">
                <a:solidFill>
                  <a:schemeClr val="bg1"/>
                </a:solidFill>
              </a:rPr>
              <a:t>Ms</a:t>
            </a:r>
            <a:r>
              <a:rPr lang="tr-TR" sz="2400" b="1" dirty="0" smtClean="0">
                <a:solidFill>
                  <a:schemeClr val="bg1"/>
                </a:solidFill>
              </a:rPr>
              <a:t>. Güher Can VURAL</a:t>
            </a:r>
          </a:p>
          <a:p>
            <a:pPr algn="ctr"/>
            <a:endParaRPr lang="en-US" sz="2400" b="1" dirty="0">
              <a:solidFill>
                <a:schemeClr val="bg1"/>
              </a:solidFill>
            </a:endParaRPr>
          </a:p>
        </p:txBody>
      </p:sp>
    </p:spTree>
    <p:extLst>
      <p:ext uri="{BB962C8B-B14F-4D97-AF65-F5344CB8AC3E}">
        <p14:creationId xmlns:p14="http://schemas.microsoft.com/office/powerpoint/2010/main" val="719913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3" dur="1000"/>
                                        <p:tgtEl>
                                          <p:spTgt spid="11">
                                            <p:graphicEl>
                                              <a:dgm id="{C43EB61A-2E04-409F-8F87-79F190ED3CE0}"/>
                                            </p:graphicEl>
                                          </p:spTgt>
                                        </p:tgtEl>
                                      </p:cBhvr>
                                    </p:animEffect>
                                    <p:anim calcmode="lin" valueType="num">
                                      <p:cBhvr>
                                        <p:cTn id="14"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5"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6" presetID="12" presetClass="entr" presetSubtype="1" fill="hold" grpId="0" nodeType="withEffect">
                                  <p:stCondLst>
                                    <p:cond delay="0"/>
                                  </p:stCondLst>
                                  <p:childTnLst>
                                    <p:set>
                                      <p:cBhvr>
                                        <p:cTn id="17"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8" dur="1000"/>
                                        <p:tgtEl>
                                          <p:spTgt spid="11">
                                            <p:graphicEl>
                                              <a:dgm id="{2572025E-E8B8-4F94-94D0-DC22D7F762FB}"/>
                                            </p:graphicEl>
                                          </p:spTgt>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1">
                                            <p:graphicEl>
                                              <a:dgm id="{BF646D7A-C7D0-4489-A68F-61F32B7DB0C6}"/>
                                            </p:graphicEl>
                                          </p:spTgt>
                                        </p:tgtEl>
                                        <p:attrNameLst>
                                          <p:attrName>style.visibility</p:attrName>
                                        </p:attrNameLst>
                                      </p:cBhvr>
                                      <p:to>
                                        <p:strVal val="visible"/>
                                      </p:to>
                                    </p:set>
                                    <p:animEffect transition="in" filter="fade">
                                      <p:cBhvr>
                                        <p:cTn id="22" dur="1000"/>
                                        <p:tgtEl>
                                          <p:spTgt spid="11">
                                            <p:graphicEl>
                                              <a:dgm id="{BF646D7A-C7D0-4489-A68F-61F32B7DB0C6}"/>
                                            </p:graphicEl>
                                          </p:spTgt>
                                        </p:tgtEl>
                                      </p:cBhvr>
                                    </p:animEffect>
                                    <p:anim calcmode="lin" valueType="num">
                                      <p:cBhvr>
                                        <p:cTn id="23" dur="1000" fill="hold"/>
                                        <p:tgtEl>
                                          <p:spTgt spid="11">
                                            <p:graphicEl>
                                              <a:dgm id="{BF646D7A-C7D0-4489-A68F-61F32B7DB0C6}"/>
                                            </p:graphicEl>
                                          </p:spTgt>
                                        </p:tgtEl>
                                        <p:attrNameLst>
                                          <p:attrName>ppt_x</p:attrName>
                                        </p:attrNameLst>
                                      </p:cBhvr>
                                      <p:tavLst>
                                        <p:tav tm="0">
                                          <p:val>
                                            <p:strVal val="#ppt_x"/>
                                          </p:val>
                                        </p:tav>
                                        <p:tav tm="100000">
                                          <p:val>
                                            <p:strVal val="#ppt_x"/>
                                          </p:val>
                                        </p:tav>
                                      </p:tavLst>
                                    </p:anim>
                                    <p:anim calcmode="lin" valueType="num">
                                      <p:cBhvr>
                                        <p:cTn id="24" dur="1000" fill="hold"/>
                                        <p:tgtEl>
                                          <p:spTgt spid="11">
                                            <p:graphicEl>
                                              <a:dgm id="{BF646D7A-C7D0-4489-A68F-61F32B7DB0C6}"/>
                                            </p:graphicEl>
                                          </p:spTgt>
                                        </p:tgtEl>
                                        <p:attrNameLst>
                                          <p:attrName>ppt_y</p:attrName>
                                        </p:attrNameLst>
                                      </p:cBhvr>
                                      <p:tavLst>
                                        <p:tav tm="0">
                                          <p:val>
                                            <p:strVal val="#ppt_y+.1"/>
                                          </p:val>
                                        </p:tav>
                                        <p:tav tm="100000">
                                          <p:val>
                                            <p:strVal val="#ppt_y"/>
                                          </p:val>
                                        </p:tav>
                                      </p:tavLst>
                                    </p:anim>
                                  </p:childTnLst>
                                </p:cTn>
                              </p:par>
                              <p:par>
                                <p:cTn id="25" presetID="12" presetClass="entr" presetSubtype="1" fill="hold" grpId="0" nodeType="withEffect">
                                  <p:stCondLst>
                                    <p:cond delay="0"/>
                                  </p:stCondLst>
                                  <p:childTnLst>
                                    <p:set>
                                      <p:cBhvr>
                                        <p:cTn id="26" dur="1" fill="hold">
                                          <p:stCondLst>
                                            <p:cond delay="0"/>
                                          </p:stCondLst>
                                        </p:cTn>
                                        <p:tgtEl>
                                          <p:spTgt spid="11">
                                            <p:graphicEl>
                                              <a:dgm id="{E4B0666F-2CF1-4C21-A251-46E6EBFF7C1D}"/>
                                            </p:graphicEl>
                                          </p:spTgt>
                                        </p:tgtEl>
                                        <p:attrNameLst>
                                          <p:attrName>style.visibility</p:attrName>
                                        </p:attrNameLst>
                                      </p:cBhvr>
                                      <p:to>
                                        <p:strVal val="visible"/>
                                      </p:to>
                                    </p:set>
                                    <p:animEffect transition="in" filter="slide(fromTop)">
                                      <p:cBhvr>
                                        <p:cTn id="27" dur="1000"/>
                                        <p:tgtEl>
                                          <p:spTgt spid="11">
                                            <p:graphicEl>
                                              <a:dgm id="{E4B0666F-2CF1-4C21-A251-46E6EBFF7C1D}"/>
                                            </p:graphicEl>
                                          </p:spTgt>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11">
                                            <p:graphicEl>
                                              <a:dgm id="{41BC1ABA-1F87-4B1E-94EC-41724CD12655}"/>
                                            </p:graphicEl>
                                          </p:spTgt>
                                        </p:tgtEl>
                                        <p:attrNameLst>
                                          <p:attrName>style.visibility</p:attrName>
                                        </p:attrNameLst>
                                      </p:cBhvr>
                                      <p:to>
                                        <p:strVal val="visible"/>
                                      </p:to>
                                    </p:set>
                                    <p:animEffect transition="in" filter="fade">
                                      <p:cBhvr>
                                        <p:cTn id="31" dur="1000"/>
                                        <p:tgtEl>
                                          <p:spTgt spid="11">
                                            <p:graphicEl>
                                              <a:dgm id="{41BC1ABA-1F87-4B1E-94EC-41724CD12655}"/>
                                            </p:graphicEl>
                                          </p:spTgt>
                                        </p:tgtEl>
                                      </p:cBhvr>
                                    </p:animEffect>
                                    <p:anim calcmode="lin" valueType="num">
                                      <p:cBhvr>
                                        <p:cTn id="32" dur="1000" fill="hold"/>
                                        <p:tgtEl>
                                          <p:spTgt spid="11">
                                            <p:graphicEl>
                                              <a:dgm id="{41BC1ABA-1F87-4B1E-94EC-41724CD12655}"/>
                                            </p:graphicEl>
                                          </p:spTgt>
                                        </p:tgtEl>
                                        <p:attrNameLst>
                                          <p:attrName>ppt_x</p:attrName>
                                        </p:attrNameLst>
                                      </p:cBhvr>
                                      <p:tavLst>
                                        <p:tav tm="0">
                                          <p:val>
                                            <p:strVal val="#ppt_x"/>
                                          </p:val>
                                        </p:tav>
                                        <p:tav tm="100000">
                                          <p:val>
                                            <p:strVal val="#ppt_x"/>
                                          </p:val>
                                        </p:tav>
                                      </p:tavLst>
                                    </p:anim>
                                    <p:anim calcmode="lin" valueType="num">
                                      <p:cBhvr>
                                        <p:cTn id="33" dur="1000" fill="hold"/>
                                        <p:tgtEl>
                                          <p:spTgt spid="11">
                                            <p:graphicEl>
                                              <a:dgm id="{41BC1ABA-1F87-4B1E-94EC-41724CD12655}"/>
                                            </p:graphicEl>
                                          </p:spTgt>
                                        </p:tgtEl>
                                        <p:attrNameLst>
                                          <p:attrName>ppt_y</p:attrName>
                                        </p:attrNameLst>
                                      </p:cBhvr>
                                      <p:tavLst>
                                        <p:tav tm="0">
                                          <p:val>
                                            <p:strVal val="#ppt_y+.1"/>
                                          </p:val>
                                        </p:tav>
                                        <p:tav tm="100000">
                                          <p:val>
                                            <p:strVal val="#ppt_y"/>
                                          </p:val>
                                        </p:tav>
                                      </p:tavLst>
                                    </p:anim>
                                  </p:childTnLst>
                                </p:cTn>
                              </p:par>
                              <p:par>
                                <p:cTn id="34" presetID="12" presetClass="entr" presetSubtype="1" fill="hold" grpId="0" nodeType="withEffect">
                                  <p:stCondLst>
                                    <p:cond delay="0"/>
                                  </p:stCondLst>
                                  <p:childTnLst>
                                    <p:set>
                                      <p:cBhvr>
                                        <p:cTn id="35" dur="1" fill="hold">
                                          <p:stCondLst>
                                            <p:cond delay="0"/>
                                          </p:stCondLst>
                                        </p:cTn>
                                        <p:tgtEl>
                                          <p:spTgt spid="11">
                                            <p:graphicEl>
                                              <a:dgm id="{5284ED54-4761-44DA-8086-D5FD397A1C95}"/>
                                            </p:graphicEl>
                                          </p:spTgt>
                                        </p:tgtEl>
                                        <p:attrNameLst>
                                          <p:attrName>style.visibility</p:attrName>
                                        </p:attrNameLst>
                                      </p:cBhvr>
                                      <p:to>
                                        <p:strVal val="visible"/>
                                      </p:to>
                                    </p:set>
                                    <p:animEffect transition="in" filter="slide(fromTop)">
                                      <p:cBhvr>
                                        <p:cTn id="36" dur="1000"/>
                                        <p:tgtEl>
                                          <p:spTgt spid="11">
                                            <p:graphicEl>
                                              <a:dgm id="{5284ED54-4761-44DA-8086-D5FD397A1C95}"/>
                                            </p:graphicEl>
                                          </p:spTgt>
                                        </p:tgtEl>
                                      </p:cBhvr>
                                    </p:animEffect>
                                  </p:childTnLst>
                                </p:cTn>
                              </p:par>
                            </p:childTnLst>
                          </p:cTn>
                        </p:par>
                        <p:par>
                          <p:cTn id="37" fill="hold">
                            <p:stCondLst>
                              <p:cond delay="4000"/>
                            </p:stCondLst>
                            <p:childTnLst>
                              <p:par>
                                <p:cTn id="38" presetID="42" presetClass="entr" presetSubtype="0" fill="hold" grpId="0" nodeType="afterEffect">
                                  <p:stCondLst>
                                    <p:cond delay="0"/>
                                  </p:stCondLst>
                                  <p:childTnLst>
                                    <p:set>
                                      <p:cBhvr>
                                        <p:cTn id="39" dur="1" fill="hold">
                                          <p:stCondLst>
                                            <p:cond delay="0"/>
                                          </p:stCondLst>
                                        </p:cTn>
                                        <p:tgtEl>
                                          <p:spTgt spid="11">
                                            <p:graphicEl>
                                              <a:dgm id="{D88C7409-AB93-4FE3-A61D-F51EE8A4B008}"/>
                                            </p:graphicEl>
                                          </p:spTgt>
                                        </p:tgtEl>
                                        <p:attrNameLst>
                                          <p:attrName>style.visibility</p:attrName>
                                        </p:attrNameLst>
                                      </p:cBhvr>
                                      <p:to>
                                        <p:strVal val="visible"/>
                                      </p:to>
                                    </p:set>
                                    <p:animEffect transition="in" filter="fade">
                                      <p:cBhvr>
                                        <p:cTn id="40" dur="1000"/>
                                        <p:tgtEl>
                                          <p:spTgt spid="11">
                                            <p:graphicEl>
                                              <a:dgm id="{D88C7409-AB93-4FE3-A61D-F51EE8A4B008}"/>
                                            </p:graphicEl>
                                          </p:spTgt>
                                        </p:tgtEl>
                                      </p:cBhvr>
                                    </p:animEffect>
                                    <p:anim calcmode="lin" valueType="num">
                                      <p:cBhvr>
                                        <p:cTn id="41" dur="1000" fill="hold"/>
                                        <p:tgtEl>
                                          <p:spTgt spid="11">
                                            <p:graphicEl>
                                              <a:dgm id="{D88C7409-AB93-4FE3-A61D-F51EE8A4B008}"/>
                                            </p:graphicEl>
                                          </p:spTgt>
                                        </p:tgtEl>
                                        <p:attrNameLst>
                                          <p:attrName>ppt_x</p:attrName>
                                        </p:attrNameLst>
                                      </p:cBhvr>
                                      <p:tavLst>
                                        <p:tav tm="0">
                                          <p:val>
                                            <p:strVal val="#ppt_x"/>
                                          </p:val>
                                        </p:tav>
                                        <p:tav tm="100000">
                                          <p:val>
                                            <p:strVal val="#ppt_x"/>
                                          </p:val>
                                        </p:tav>
                                      </p:tavLst>
                                    </p:anim>
                                    <p:anim calcmode="lin" valueType="num">
                                      <p:cBhvr>
                                        <p:cTn id="42" dur="1000" fill="hold"/>
                                        <p:tgtEl>
                                          <p:spTgt spid="11">
                                            <p:graphicEl>
                                              <a:dgm id="{D88C7409-AB93-4FE3-A61D-F51EE8A4B008}"/>
                                            </p:graphicEl>
                                          </p:spTgt>
                                        </p:tgtEl>
                                        <p:attrNameLst>
                                          <p:attrName>ppt_y</p:attrName>
                                        </p:attrNameLst>
                                      </p:cBhvr>
                                      <p:tavLst>
                                        <p:tav tm="0">
                                          <p:val>
                                            <p:strVal val="#ppt_y+.1"/>
                                          </p:val>
                                        </p:tav>
                                        <p:tav tm="100000">
                                          <p:val>
                                            <p:strVal val="#ppt_y"/>
                                          </p:val>
                                        </p:tav>
                                      </p:tavLst>
                                    </p:anim>
                                  </p:childTnLst>
                                </p:cTn>
                              </p:par>
                              <p:par>
                                <p:cTn id="43" presetID="12" presetClass="entr" presetSubtype="1" fill="hold" grpId="0" nodeType="withEffect">
                                  <p:stCondLst>
                                    <p:cond delay="0"/>
                                  </p:stCondLst>
                                  <p:childTnLst>
                                    <p:set>
                                      <p:cBhvr>
                                        <p:cTn id="44" dur="1" fill="hold">
                                          <p:stCondLst>
                                            <p:cond delay="0"/>
                                          </p:stCondLst>
                                        </p:cTn>
                                        <p:tgtEl>
                                          <p:spTgt spid="11">
                                            <p:graphicEl>
                                              <a:dgm id="{87B5BDBA-3C7A-41F1-8C33-F13937A84B36}"/>
                                            </p:graphicEl>
                                          </p:spTgt>
                                        </p:tgtEl>
                                        <p:attrNameLst>
                                          <p:attrName>style.visibility</p:attrName>
                                        </p:attrNameLst>
                                      </p:cBhvr>
                                      <p:to>
                                        <p:strVal val="visible"/>
                                      </p:to>
                                    </p:set>
                                    <p:animEffect transition="in" filter="slide(fromTop)">
                                      <p:cBhvr>
                                        <p:cTn id="45" dur="1000"/>
                                        <p:tgtEl>
                                          <p:spTgt spid="11">
                                            <p:graphicEl>
                                              <a:dgm id="{87B5BDBA-3C7A-41F1-8C33-F13937A84B36}"/>
                                            </p:graphicEl>
                                          </p:spTgt>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11">
                                            <p:graphicEl>
                                              <a:dgm id="{B68F94D2-D73D-420A-802B-DFDC9BE4ED4C}"/>
                                            </p:graphicEl>
                                          </p:spTgt>
                                        </p:tgtEl>
                                        <p:attrNameLst>
                                          <p:attrName>style.visibility</p:attrName>
                                        </p:attrNameLst>
                                      </p:cBhvr>
                                      <p:to>
                                        <p:strVal val="visible"/>
                                      </p:to>
                                    </p:set>
                                    <p:animEffect transition="in" filter="fade">
                                      <p:cBhvr>
                                        <p:cTn id="49" dur="1000"/>
                                        <p:tgtEl>
                                          <p:spTgt spid="11">
                                            <p:graphicEl>
                                              <a:dgm id="{B68F94D2-D73D-420A-802B-DFDC9BE4ED4C}"/>
                                            </p:graphicEl>
                                          </p:spTgt>
                                        </p:tgtEl>
                                      </p:cBhvr>
                                    </p:animEffect>
                                    <p:anim calcmode="lin" valueType="num">
                                      <p:cBhvr>
                                        <p:cTn id="50" dur="1000" fill="hold"/>
                                        <p:tgtEl>
                                          <p:spTgt spid="11">
                                            <p:graphicEl>
                                              <a:dgm id="{B68F94D2-D73D-420A-802B-DFDC9BE4ED4C}"/>
                                            </p:graphicEl>
                                          </p:spTgt>
                                        </p:tgtEl>
                                        <p:attrNameLst>
                                          <p:attrName>ppt_x</p:attrName>
                                        </p:attrNameLst>
                                      </p:cBhvr>
                                      <p:tavLst>
                                        <p:tav tm="0">
                                          <p:val>
                                            <p:strVal val="#ppt_x"/>
                                          </p:val>
                                        </p:tav>
                                        <p:tav tm="100000">
                                          <p:val>
                                            <p:strVal val="#ppt_x"/>
                                          </p:val>
                                        </p:tav>
                                      </p:tavLst>
                                    </p:anim>
                                    <p:anim calcmode="lin" valueType="num">
                                      <p:cBhvr>
                                        <p:cTn id="51" dur="1000" fill="hold"/>
                                        <p:tgtEl>
                                          <p:spTgt spid="11">
                                            <p:graphicEl>
                                              <a:dgm id="{B68F94D2-D73D-420A-802B-DFDC9BE4ED4C}"/>
                                            </p:graphicEl>
                                          </p:spTgt>
                                        </p:tgtEl>
                                        <p:attrNameLst>
                                          <p:attrName>ppt_y</p:attrName>
                                        </p:attrNameLst>
                                      </p:cBhvr>
                                      <p:tavLst>
                                        <p:tav tm="0">
                                          <p:val>
                                            <p:strVal val="#ppt_y+.1"/>
                                          </p:val>
                                        </p:tav>
                                        <p:tav tm="100000">
                                          <p:val>
                                            <p:strVal val="#ppt_y"/>
                                          </p:val>
                                        </p:tav>
                                      </p:tavLst>
                                    </p:anim>
                                  </p:childTnLst>
                                </p:cTn>
                              </p:par>
                              <p:par>
                                <p:cTn id="52" presetID="12" presetClass="entr" presetSubtype="1" fill="hold" grpId="0" nodeType="withEffect">
                                  <p:stCondLst>
                                    <p:cond delay="0"/>
                                  </p:stCondLst>
                                  <p:childTnLst>
                                    <p:set>
                                      <p:cBhvr>
                                        <p:cTn id="53" dur="1" fill="hold">
                                          <p:stCondLst>
                                            <p:cond delay="0"/>
                                          </p:stCondLst>
                                        </p:cTn>
                                        <p:tgtEl>
                                          <p:spTgt spid="11">
                                            <p:graphicEl>
                                              <a:dgm id="{9B706799-997B-4F74-B652-58B58A51EA58}"/>
                                            </p:graphicEl>
                                          </p:spTgt>
                                        </p:tgtEl>
                                        <p:attrNameLst>
                                          <p:attrName>style.visibility</p:attrName>
                                        </p:attrNameLst>
                                      </p:cBhvr>
                                      <p:to>
                                        <p:strVal val="visible"/>
                                      </p:to>
                                    </p:set>
                                    <p:animEffect transition="in" filter="slide(fromTop)">
                                      <p:cBhvr>
                                        <p:cTn id="54" dur="1000"/>
                                        <p:tgtEl>
                                          <p:spTgt spid="11">
                                            <p:graphicEl>
                                              <a:dgm id="{9B706799-997B-4F74-B652-58B58A51EA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133647266"/>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543800" cy="523220"/>
          </a:xfrm>
          <a:prstGeom prst="rect">
            <a:avLst/>
          </a:prstGeom>
          <a:noFill/>
        </p:spPr>
        <p:txBody>
          <a:bodyPr wrap="square" rtlCol="0">
            <a:spAutoFit/>
          </a:bodyPr>
          <a:lstStyle/>
          <a:p>
            <a:pPr algn="ctr"/>
            <a:r>
              <a:rPr lang="en-US" sz="2800" b="1" dirty="0">
                <a:solidFill>
                  <a:schemeClr val="bg1"/>
                </a:solidFill>
              </a:rPr>
              <a:t>Older Persons and Development</a:t>
            </a:r>
          </a:p>
        </p:txBody>
      </p:sp>
    </p:spTree>
    <p:extLst>
      <p:ext uri="{BB962C8B-B14F-4D97-AF65-F5344CB8AC3E}">
        <p14:creationId xmlns:p14="http://schemas.microsoft.com/office/powerpoint/2010/main" val="1579215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098973024"/>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543800" cy="523220"/>
          </a:xfrm>
          <a:prstGeom prst="rect">
            <a:avLst/>
          </a:prstGeom>
          <a:noFill/>
        </p:spPr>
        <p:txBody>
          <a:bodyPr wrap="square" rtlCol="0">
            <a:spAutoFit/>
          </a:bodyPr>
          <a:lstStyle/>
          <a:p>
            <a:pPr algn="ctr"/>
            <a:r>
              <a:rPr lang="en-US" sz="2800" b="1" dirty="0">
                <a:solidFill>
                  <a:schemeClr val="bg1"/>
                </a:solidFill>
              </a:rPr>
              <a:t>Older Persons and Development</a:t>
            </a:r>
          </a:p>
        </p:txBody>
      </p:sp>
      <p:pic>
        <p:nvPicPr>
          <p:cNvPr id="2" name="Resim 1"/>
          <p:cNvPicPr>
            <a:picLocks noChangeAspect="1"/>
          </p:cNvPicPr>
          <p:nvPr/>
        </p:nvPicPr>
        <p:blipFill>
          <a:blip r:embed="rId8"/>
          <a:stretch>
            <a:fillRect/>
          </a:stretch>
        </p:blipFill>
        <p:spPr>
          <a:xfrm>
            <a:off x="5486400" y="3657600"/>
            <a:ext cx="2752748" cy="2057677"/>
          </a:xfrm>
          <a:prstGeom prst="rect">
            <a:avLst/>
          </a:prstGeom>
        </p:spPr>
      </p:pic>
    </p:spTree>
    <p:extLst>
      <p:ext uri="{BB962C8B-B14F-4D97-AF65-F5344CB8AC3E}">
        <p14:creationId xmlns:p14="http://schemas.microsoft.com/office/powerpoint/2010/main" val="3862801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4173301436"/>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068025" cy="523220"/>
          </a:xfrm>
          <a:prstGeom prst="rect">
            <a:avLst/>
          </a:prstGeom>
          <a:noFill/>
        </p:spPr>
        <p:txBody>
          <a:bodyPr wrap="none" rtlCol="0">
            <a:spAutoFit/>
          </a:bodyPr>
          <a:lstStyle/>
          <a:p>
            <a:r>
              <a:rPr lang="en-US" sz="2800" b="1" dirty="0">
                <a:solidFill>
                  <a:schemeClr val="bg1"/>
                </a:solidFill>
              </a:rPr>
              <a:t>Advancing Health and Well-Being into Old Age</a:t>
            </a:r>
          </a:p>
        </p:txBody>
      </p:sp>
    </p:spTree>
    <p:extLst>
      <p:ext uri="{BB962C8B-B14F-4D97-AF65-F5344CB8AC3E}">
        <p14:creationId xmlns:p14="http://schemas.microsoft.com/office/powerpoint/2010/main" val="3524967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381584960"/>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317965" cy="523220"/>
          </a:xfrm>
          <a:prstGeom prst="rect">
            <a:avLst/>
          </a:prstGeom>
          <a:noFill/>
        </p:spPr>
        <p:txBody>
          <a:bodyPr wrap="none" rtlCol="0">
            <a:spAutoFit/>
          </a:bodyPr>
          <a:lstStyle/>
          <a:p>
            <a:r>
              <a:rPr lang="en-US" sz="2800" b="1" dirty="0">
                <a:solidFill>
                  <a:schemeClr val="bg1"/>
                </a:solidFill>
              </a:rPr>
              <a:t>Advancing Health and Well-Being into Old Age</a:t>
            </a:r>
          </a:p>
        </p:txBody>
      </p:sp>
    </p:spTree>
    <p:extLst>
      <p:ext uri="{BB962C8B-B14F-4D97-AF65-F5344CB8AC3E}">
        <p14:creationId xmlns:p14="http://schemas.microsoft.com/office/powerpoint/2010/main" val="76462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152959433"/>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317965" cy="523220"/>
          </a:xfrm>
          <a:prstGeom prst="rect">
            <a:avLst/>
          </a:prstGeom>
          <a:noFill/>
        </p:spPr>
        <p:txBody>
          <a:bodyPr wrap="none" rtlCol="0">
            <a:spAutoFit/>
          </a:bodyPr>
          <a:lstStyle/>
          <a:p>
            <a:r>
              <a:rPr lang="en-US" sz="2800" b="1" dirty="0">
                <a:solidFill>
                  <a:schemeClr val="bg1"/>
                </a:solidFill>
              </a:rPr>
              <a:t>Advancing Health and Well-Being into Old Age</a:t>
            </a:r>
          </a:p>
        </p:txBody>
      </p:sp>
    </p:spTree>
    <p:extLst>
      <p:ext uri="{BB962C8B-B14F-4D97-AF65-F5344CB8AC3E}">
        <p14:creationId xmlns:p14="http://schemas.microsoft.com/office/powerpoint/2010/main" val="1573265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451671638"/>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317965" cy="523220"/>
          </a:xfrm>
          <a:prstGeom prst="rect">
            <a:avLst/>
          </a:prstGeom>
          <a:noFill/>
        </p:spPr>
        <p:txBody>
          <a:bodyPr wrap="none" rtlCol="0">
            <a:spAutoFit/>
          </a:bodyPr>
          <a:lstStyle/>
          <a:p>
            <a:r>
              <a:rPr lang="en-US" sz="2800" b="1" dirty="0">
                <a:solidFill>
                  <a:schemeClr val="bg1"/>
                </a:solidFill>
              </a:rPr>
              <a:t>Advancing Health and Well-Being into Old Age</a:t>
            </a:r>
          </a:p>
        </p:txBody>
      </p:sp>
    </p:spTree>
    <p:extLst>
      <p:ext uri="{BB962C8B-B14F-4D97-AF65-F5344CB8AC3E}">
        <p14:creationId xmlns:p14="http://schemas.microsoft.com/office/powerpoint/2010/main" val="101498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852128637"/>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317965" cy="523220"/>
          </a:xfrm>
          <a:prstGeom prst="rect">
            <a:avLst/>
          </a:prstGeom>
          <a:noFill/>
        </p:spPr>
        <p:txBody>
          <a:bodyPr wrap="none" rtlCol="0">
            <a:spAutoFit/>
          </a:bodyPr>
          <a:lstStyle/>
          <a:p>
            <a:r>
              <a:rPr lang="en-US" sz="2800" b="1" dirty="0">
                <a:solidFill>
                  <a:schemeClr val="bg1"/>
                </a:solidFill>
              </a:rPr>
              <a:t>Ensuring Enabling and Supportive Environments</a:t>
            </a:r>
          </a:p>
        </p:txBody>
      </p:sp>
    </p:spTree>
    <p:extLst>
      <p:ext uri="{BB962C8B-B14F-4D97-AF65-F5344CB8AC3E}">
        <p14:creationId xmlns:p14="http://schemas.microsoft.com/office/powerpoint/2010/main" val="3606407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978105488"/>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317965" cy="523220"/>
          </a:xfrm>
          <a:prstGeom prst="rect">
            <a:avLst/>
          </a:prstGeom>
          <a:noFill/>
        </p:spPr>
        <p:txBody>
          <a:bodyPr wrap="none" rtlCol="0">
            <a:spAutoFit/>
          </a:bodyPr>
          <a:lstStyle/>
          <a:p>
            <a:r>
              <a:rPr lang="en-US" sz="2800" b="1" dirty="0">
                <a:solidFill>
                  <a:schemeClr val="bg1"/>
                </a:solidFill>
              </a:rPr>
              <a:t>Ensuring Enabling and Supportive Environments</a:t>
            </a:r>
          </a:p>
        </p:txBody>
      </p:sp>
    </p:spTree>
    <p:extLst>
      <p:ext uri="{BB962C8B-B14F-4D97-AF65-F5344CB8AC3E}">
        <p14:creationId xmlns:p14="http://schemas.microsoft.com/office/powerpoint/2010/main" val="1989416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4163569994"/>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317965" cy="523220"/>
          </a:xfrm>
          <a:prstGeom prst="rect">
            <a:avLst/>
          </a:prstGeom>
          <a:noFill/>
        </p:spPr>
        <p:txBody>
          <a:bodyPr wrap="none" rtlCol="0">
            <a:spAutoFit/>
          </a:bodyPr>
          <a:lstStyle/>
          <a:p>
            <a:r>
              <a:rPr lang="en-US" sz="2800" b="1" dirty="0">
                <a:solidFill>
                  <a:schemeClr val="bg1"/>
                </a:solidFill>
              </a:rPr>
              <a:t>Ensuring Enabling and Supportive Environments</a:t>
            </a:r>
          </a:p>
        </p:txBody>
      </p:sp>
    </p:spTree>
    <p:extLst>
      <p:ext uri="{BB962C8B-B14F-4D97-AF65-F5344CB8AC3E}">
        <p14:creationId xmlns:p14="http://schemas.microsoft.com/office/powerpoint/2010/main" val="2494498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858284593"/>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317965" cy="523220"/>
          </a:xfrm>
          <a:prstGeom prst="rect">
            <a:avLst/>
          </a:prstGeom>
          <a:noFill/>
        </p:spPr>
        <p:txBody>
          <a:bodyPr wrap="none" rtlCol="0">
            <a:spAutoFit/>
          </a:bodyPr>
          <a:lstStyle/>
          <a:p>
            <a:r>
              <a:rPr lang="en-US" sz="2800" b="1" dirty="0">
                <a:solidFill>
                  <a:schemeClr val="bg1"/>
                </a:solidFill>
              </a:rPr>
              <a:t>Ensuring Enabling and Supportive Environments</a:t>
            </a:r>
          </a:p>
        </p:txBody>
      </p:sp>
    </p:spTree>
    <p:extLst>
      <p:ext uri="{BB962C8B-B14F-4D97-AF65-F5344CB8AC3E}">
        <p14:creationId xmlns:p14="http://schemas.microsoft.com/office/powerpoint/2010/main" val="2415561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282859949"/>
              </p:ext>
            </p:extLst>
          </p:nvPr>
        </p:nvGraphicFramePr>
        <p:xfrm>
          <a:off x="381000" y="1397000"/>
          <a:ext cx="8458200" cy="424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6477000" cy="523220"/>
          </a:xfrm>
          <a:prstGeom prst="rect">
            <a:avLst/>
          </a:prstGeom>
          <a:noFill/>
        </p:spPr>
        <p:txBody>
          <a:bodyPr wrap="square" rtlCol="0">
            <a:spAutoFit/>
          </a:bodyPr>
          <a:lstStyle/>
          <a:p>
            <a:r>
              <a:rPr lang="tr-TR" sz="2800" b="1" dirty="0" err="1">
                <a:solidFill>
                  <a:schemeClr val="bg1"/>
                </a:solidFill>
              </a:rPr>
              <a:t>Situation</a:t>
            </a:r>
            <a:r>
              <a:rPr lang="tr-TR" sz="2800" b="1" dirty="0">
                <a:solidFill>
                  <a:schemeClr val="bg1"/>
                </a:solidFill>
              </a:rPr>
              <a:t> in </a:t>
            </a:r>
            <a:r>
              <a:rPr lang="tr-TR" sz="2800" b="1" dirty="0" err="1" smtClean="0">
                <a:solidFill>
                  <a:schemeClr val="bg1"/>
                </a:solidFill>
              </a:rPr>
              <a:t>European</a:t>
            </a:r>
            <a:r>
              <a:rPr lang="tr-TR" sz="2800" b="1" dirty="0" smtClean="0">
                <a:solidFill>
                  <a:schemeClr val="bg1"/>
                </a:solidFill>
              </a:rPr>
              <a:t> </a:t>
            </a:r>
            <a:r>
              <a:rPr lang="tr-TR" sz="2800" b="1" dirty="0" err="1" smtClean="0">
                <a:solidFill>
                  <a:schemeClr val="bg1"/>
                </a:solidFill>
              </a:rPr>
              <a:t>Region</a:t>
            </a:r>
            <a:endParaRPr lang="en-US" sz="2800" b="1" dirty="0">
              <a:solidFill>
                <a:schemeClr val="bg1"/>
              </a:solidFill>
            </a:endParaRPr>
          </a:p>
        </p:txBody>
      </p:sp>
    </p:spTree>
    <p:extLst>
      <p:ext uri="{BB962C8B-B14F-4D97-AF65-F5344CB8AC3E}">
        <p14:creationId xmlns:p14="http://schemas.microsoft.com/office/powerpoint/2010/main" val="3124838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188226329"/>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391400" cy="523220"/>
          </a:xfrm>
          <a:prstGeom prst="rect">
            <a:avLst/>
          </a:prstGeom>
          <a:noFill/>
        </p:spPr>
        <p:txBody>
          <a:bodyPr wrap="square" rtlCol="0">
            <a:spAutoFit/>
          </a:bodyPr>
          <a:lstStyle/>
          <a:p>
            <a:pPr algn="ctr"/>
            <a:r>
              <a:rPr lang="en-US" sz="2800" b="1" dirty="0" smtClean="0">
                <a:solidFill>
                  <a:schemeClr val="bg1"/>
                </a:solidFill>
              </a:rPr>
              <a:t>Reflections</a:t>
            </a:r>
            <a:endParaRPr lang="en-US" sz="2800" b="1" dirty="0">
              <a:solidFill>
                <a:schemeClr val="bg1"/>
              </a:solidFill>
            </a:endParaRPr>
          </a:p>
        </p:txBody>
      </p:sp>
      <p:pic>
        <p:nvPicPr>
          <p:cNvPr id="2" name="Resim 1"/>
          <p:cNvPicPr>
            <a:picLocks noChangeAspect="1"/>
          </p:cNvPicPr>
          <p:nvPr/>
        </p:nvPicPr>
        <p:blipFill>
          <a:blip r:embed="rId8"/>
          <a:stretch>
            <a:fillRect/>
          </a:stretch>
        </p:blipFill>
        <p:spPr>
          <a:xfrm>
            <a:off x="6553200" y="2438400"/>
            <a:ext cx="2075861" cy="3420152"/>
          </a:xfrm>
          <a:prstGeom prst="rect">
            <a:avLst/>
          </a:prstGeom>
        </p:spPr>
      </p:pic>
    </p:spTree>
    <p:extLst>
      <p:ext uri="{BB962C8B-B14F-4D97-AF65-F5344CB8AC3E}">
        <p14:creationId xmlns:p14="http://schemas.microsoft.com/office/powerpoint/2010/main" val="633281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744598115"/>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391400" cy="523220"/>
          </a:xfrm>
          <a:prstGeom prst="rect">
            <a:avLst/>
          </a:prstGeom>
          <a:noFill/>
        </p:spPr>
        <p:txBody>
          <a:bodyPr wrap="square" rtlCol="0">
            <a:spAutoFit/>
          </a:bodyPr>
          <a:lstStyle/>
          <a:p>
            <a:pPr algn="ctr"/>
            <a:r>
              <a:rPr lang="en-US" sz="2800" b="1" dirty="0" smtClean="0">
                <a:solidFill>
                  <a:schemeClr val="bg1"/>
                </a:solidFill>
              </a:rPr>
              <a:t>Reflections</a:t>
            </a:r>
            <a:endParaRPr lang="en-US" sz="2800" b="1" dirty="0">
              <a:solidFill>
                <a:schemeClr val="bg1"/>
              </a:solidFill>
            </a:endParaRPr>
          </a:p>
        </p:txBody>
      </p:sp>
      <p:sp>
        <p:nvSpPr>
          <p:cNvPr id="4" name="Dikdörtgen 3"/>
          <p:cNvSpPr/>
          <p:nvPr/>
        </p:nvSpPr>
        <p:spPr>
          <a:xfrm>
            <a:off x="3194423" y="6172200"/>
            <a:ext cx="2831353" cy="369332"/>
          </a:xfrm>
          <a:prstGeom prst="rect">
            <a:avLst/>
          </a:prstGeom>
        </p:spPr>
        <p:txBody>
          <a:bodyPr wrap="none">
            <a:spAutoFit/>
          </a:bodyPr>
          <a:lstStyle/>
          <a:p>
            <a:r>
              <a:rPr lang="tr-TR" dirty="0">
                <a:solidFill>
                  <a:schemeClr val="bg1"/>
                </a:solidFill>
              </a:rPr>
              <a:t>THANK YOU FOR LISTENING.</a:t>
            </a:r>
          </a:p>
        </p:txBody>
      </p:sp>
      <p:sp>
        <p:nvSpPr>
          <p:cNvPr id="5" name="Metin kutusu 4"/>
          <p:cNvSpPr txBox="1"/>
          <p:nvPr/>
        </p:nvSpPr>
        <p:spPr>
          <a:xfrm>
            <a:off x="1752600" y="2172872"/>
            <a:ext cx="5105400" cy="1323439"/>
          </a:xfrm>
          <a:prstGeom prst="rect">
            <a:avLst/>
          </a:prstGeom>
          <a:noFill/>
        </p:spPr>
        <p:txBody>
          <a:bodyPr wrap="square" rtlCol="0">
            <a:spAutoFit/>
          </a:bodyPr>
          <a:lstStyle/>
          <a:p>
            <a:r>
              <a:rPr lang="en-US" sz="2000" dirty="0">
                <a:solidFill>
                  <a:schemeClr val="bg1"/>
                </a:solidFill>
              </a:rPr>
              <a:t>In this context, positive action measures are needed to be put in place for the elderly.</a:t>
            </a:r>
            <a:endParaRPr lang="tr-TR" sz="2000" dirty="0">
              <a:solidFill>
                <a:schemeClr val="bg1"/>
              </a:solidFill>
            </a:endParaRPr>
          </a:p>
          <a:p>
            <a:r>
              <a:rPr lang="tr-TR" sz="2000" dirty="0" err="1">
                <a:solidFill>
                  <a:schemeClr val="bg1"/>
                </a:solidFill>
              </a:rPr>
              <a:t>Increasing</a:t>
            </a:r>
            <a:r>
              <a:rPr lang="tr-TR" sz="2000" dirty="0">
                <a:solidFill>
                  <a:schemeClr val="bg1"/>
                </a:solidFill>
              </a:rPr>
              <a:t> </a:t>
            </a:r>
            <a:r>
              <a:rPr lang="tr-TR" sz="2000" dirty="0" err="1">
                <a:solidFill>
                  <a:schemeClr val="bg1"/>
                </a:solidFill>
              </a:rPr>
              <a:t>older</a:t>
            </a:r>
            <a:r>
              <a:rPr lang="tr-TR" sz="2000" dirty="0">
                <a:solidFill>
                  <a:schemeClr val="bg1"/>
                </a:solidFill>
              </a:rPr>
              <a:t> </a:t>
            </a:r>
            <a:r>
              <a:rPr lang="tr-TR" sz="2000" dirty="0" err="1">
                <a:solidFill>
                  <a:schemeClr val="bg1"/>
                </a:solidFill>
              </a:rPr>
              <a:t>persons</a:t>
            </a:r>
            <a:r>
              <a:rPr lang="tr-TR" sz="2000" dirty="0">
                <a:solidFill>
                  <a:schemeClr val="bg1"/>
                </a:solidFill>
              </a:rPr>
              <a:t>’ </a:t>
            </a:r>
            <a:r>
              <a:rPr lang="en-US" sz="2000" dirty="0">
                <a:solidFill>
                  <a:schemeClr val="bg1"/>
                </a:solidFill>
              </a:rPr>
              <a:t>aware</a:t>
            </a:r>
            <a:r>
              <a:rPr lang="tr-TR" sz="2000" dirty="0" err="1">
                <a:solidFill>
                  <a:schemeClr val="bg1"/>
                </a:solidFill>
              </a:rPr>
              <a:t>ness</a:t>
            </a:r>
            <a:r>
              <a:rPr lang="tr-TR" sz="2000" dirty="0">
                <a:solidFill>
                  <a:schemeClr val="bg1"/>
                </a:solidFill>
              </a:rPr>
              <a:t> </a:t>
            </a:r>
            <a:r>
              <a:rPr lang="tr-TR" sz="2000" dirty="0" err="1">
                <a:solidFill>
                  <a:schemeClr val="bg1"/>
                </a:solidFill>
              </a:rPr>
              <a:t>about</a:t>
            </a:r>
            <a:r>
              <a:rPr lang="tr-TR" sz="2000" dirty="0">
                <a:solidFill>
                  <a:schemeClr val="bg1"/>
                </a:solidFill>
              </a:rPr>
              <a:t> </a:t>
            </a:r>
            <a:r>
              <a:rPr lang="tr-TR" sz="2000" dirty="0" err="1">
                <a:solidFill>
                  <a:schemeClr val="bg1"/>
                </a:solidFill>
              </a:rPr>
              <a:t>their</a:t>
            </a:r>
            <a:r>
              <a:rPr lang="tr-TR" sz="2000" dirty="0">
                <a:solidFill>
                  <a:schemeClr val="bg1"/>
                </a:solidFill>
              </a:rPr>
              <a:t> </a:t>
            </a:r>
            <a:r>
              <a:rPr lang="en-US" sz="2000" dirty="0">
                <a:solidFill>
                  <a:schemeClr val="bg1"/>
                </a:solidFill>
              </a:rPr>
              <a:t>rights and services.</a:t>
            </a:r>
          </a:p>
        </p:txBody>
      </p:sp>
      <p:pic>
        <p:nvPicPr>
          <p:cNvPr id="6" name="Resim 5"/>
          <p:cNvPicPr>
            <a:picLocks noChangeAspect="1"/>
          </p:cNvPicPr>
          <p:nvPr/>
        </p:nvPicPr>
        <p:blipFill>
          <a:blip r:embed="rId8"/>
          <a:stretch>
            <a:fillRect/>
          </a:stretch>
        </p:blipFill>
        <p:spPr>
          <a:xfrm>
            <a:off x="3118223" y="3686811"/>
            <a:ext cx="5187577" cy="2104389"/>
          </a:xfrm>
          <a:prstGeom prst="rect">
            <a:avLst/>
          </a:prstGeom>
        </p:spPr>
      </p:pic>
    </p:spTree>
    <p:extLst>
      <p:ext uri="{BB962C8B-B14F-4D97-AF65-F5344CB8AC3E}">
        <p14:creationId xmlns:p14="http://schemas.microsoft.com/office/powerpoint/2010/main" val="1540673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578720775"/>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etin kutusu 1"/>
          <p:cNvSpPr txBox="1"/>
          <p:nvPr/>
        </p:nvSpPr>
        <p:spPr>
          <a:xfrm>
            <a:off x="1752600" y="2286000"/>
            <a:ext cx="5943600" cy="2246769"/>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Ms. Güher Can VURAL</a:t>
            </a:r>
          </a:p>
          <a:p>
            <a:pPr algn="ctr"/>
            <a:r>
              <a:rPr lang="en-US" sz="2000" b="1" dirty="0">
                <a:effectLst>
                  <a:outerShdw blurRad="38100" dist="38100" dir="2700000" algn="tl">
                    <a:srgbClr val="000000">
                      <a:alpha val="43137"/>
                    </a:srgbClr>
                  </a:outerShdw>
                </a:effectLst>
              </a:rPr>
              <a:t>Assistant Labor Social Services and Family Expert</a:t>
            </a:r>
          </a:p>
          <a:p>
            <a:pPr algn="ctr"/>
            <a:r>
              <a:rPr lang="en-US" sz="2000" b="1" dirty="0">
                <a:effectLst>
                  <a:outerShdw blurRad="38100" dist="38100" dir="2700000" algn="tl">
                    <a:srgbClr val="000000">
                      <a:alpha val="43137"/>
                    </a:srgbClr>
                  </a:outerShdw>
                </a:effectLst>
              </a:rPr>
              <a:t>Ministry of Labor Social Services and Family</a:t>
            </a:r>
          </a:p>
          <a:p>
            <a:pPr algn="ctr"/>
            <a:r>
              <a:rPr lang="en-US" sz="2000" b="1" dirty="0">
                <a:effectLst>
                  <a:outerShdw blurRad="38100" dist="38100" dir="2700000" algn="tl">
                    <a:srgbClr val="000000">
                      <a:alpha val="43137"/>
                    </a:srgbClr>
                  </a:outerShdw>
                </a:effectLst>
              </a:rPr>
              <a:t>General Directorate of Services for Persons with Disabilities and Elderly People</a:t>
            </a:r>
          </a:p>
          <a:p>
            <a:pPr algn="ctr"/>
            <a:r>
              <a:rPr lang="en-US" sz="2000" b="1" dirty="0" smtClean="0">
                <a:effectLst>
                  <a:outerShdw blurRad="38100" dist="38100" dir="2700000" algn="tl">
                    <a:srgbClr val="000000">
                      <a:alpha val="43137"/>
                    </a:srgbClr>
                  </a:outerShdw>
                </a:effectLst>
              </a:rPr>
              <a:t>Phone</a:t>
            </a:r>
            <a:r>
              <a:rPr lang="en-US" sz="2000" b="1" dirty="0">
                <a:effectLst>
                  <a:outerShdw blurRad="38100" dist="38100" dir="2700000" algn="tl">
                    <a:srgbClr val="000000">
                      <a:alpha val="43137"/>
                    </a:srgbClr>
                  </a:outerShdw>
                </a:effectLst>
              </a:rPr>
              <a:t>:</a:t>
            </a:r>
            <a:r>
              <a:rPr lang="en-US" sz="2000" b="1" dirty="0" smtClean="0">
                <a:effectLst>
                  <a:outerShdw blurRad="38100" dist="38100" dir="2700000" algn="tl">
                    <a:srgbClr val="000000">
                      <a:alpha val="43137"/>
                    </a:srgbClr>
                  </a:outerShdw>
                </a:effectLst>
              </a:rPr>
              <a:t>+</a:t>
            </a:r>
            <a:r>
              <a:rPr lang="en-US" sz="2000" b="1" dirty="0">
                <a:effectLst>
                  <a:outerShdw blurRad="38100" dist="38100" dir="2700000" algn="tl">
                    <a:srgbClr val="000000">
                      <a:alpha val="43137"/>
                    </a:srgbClr>
                  </a:outerShdw>
                </a:effectLst>
              </a:rPr>
              <a:t>90 312 705 7059</a:t>
            </a:r>
          </a:p>
          <a:p>
            <a:pPr algn="ctr"/>
            <a:r>
              <a:rPr lang="en-US" sz="2000" b="1" dirty="0">
                <a:effectLst>
                  <a:outerShdw blurRad="38100" dist="38100" dir="2700000" algn="tl">
                    <a:srgbClr val="000000">
                      <a:alpha val="43137"/>
                    </a:srgbClr>
                  </a:outerShdw>
                </a:effectLst>
              </a:rPr>
              <a:t>E-mail: guher.vural@aile.gov.tr</a:t>
            </a:r>
          </a:p>
        </p:txBody>
      </p:sp>
    </p:spTree>
    <p:extLst>
      <p:ext uri="{BB962C8B-B14F-4D97-AF65-F5344CB8AC3E}">
        <p14:creationId xmlns:p14="http://schemas.microsoft.com/office/powerpoint/2010/main" val="672375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525764671"/>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1356462" cy="523220"/>
          </a:xfrm>
          <a:prstGeom prst="rect">
            <a:avLst/>
          </a:prstGeom>
          <a:noFill/>
        </p:spPr>
        <p:txBody>
          <a:bodyPr wrap="none" rtlCol="0">
            <a:spAutoFit/>
          </a:bodyPr>
          <a:lstStyle/>
          <a:p>
            <a:r>
              <a:rPr lang="tr-TR" sz="2800" b="1" dirty="0" smtClean="0">
                <a:solidFill>
                  <a:schemeClr val="bg1"/>
                </a:solidFill>
              </a:rPr>
              <a:t>TURKEY</a:t>
            </a:r>
            <a:endParaRPr lang="en-US" sz="2800" b="1" dirty="0">
              <a:solidFill>
                <a:schemeClr val="bg1"/>
              </a:solidFill>
            </a:endParaRPr>
          </a:p>
        </p:txBody>
      </p:sp>
    </p:spTree>
    <p:extLst>
      <p:ext uri="{BB962C8B-B14F-4D97-AF65-F5344CB8AC3E}">
        <p14:creationId xmlns:p14="http://schemas.microsoft.com/office/powerpoint/2010/main" val="1200567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gs>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627243406"/>
              </p:ext>
            </p:extLst>
          </p:nvPr>
        </p:nvGraphicFramePr>
        <p:xfrm>
          <a:off x="890954" y="1219200"/>
          <a:ext cx="7948246" cy="589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1356462" cy="523220"/>
          </a:xfrm>
          <a:prstGeom prst="rect">
            <a:avLst/>
          </a:prstGeom>
          <a:noFill/>
        </p:spPr>
        <p:txBody>
          <a:bodyPr wrap="none" rtlCol="0">
            <a:spAutoFit/>
          </a:bodyPr>
          <a:lstStyle/>
          <a:p>
            <a:r>
              <a:rPr lang="tr-TR" sz="2800" b="1" dirty="0" smtClean="0">
                <a:solidFill>
                  <a:schemeClr val="bg1"/>
                </a:solidFill>
              </a:rPr>
              <a:t>TURKEY</a:t>
            </a:r>
            <a:endParaRPr lang="en-US" sz="2800" b="1" dirty="0">
              <a:solidFill>
                <a:schemeClr val="bg1"/>
              </a:solidFill>
            </a:endParaRPr>
          </a:p>
        </p:txBody>
      </p:sp>
      <p:pic>
        <p:nvPicPr>
          <p:cNvPr id="5" name="Resim 4"/>
          <p:cNvPicPr>
            <a:picLocks noChangeAspect="1"/>
          </p:cNvPicPr>
          <p:nvPr/>
        </p:nvPicPr>
        <p:blipFill>
          <a:blip r:embed="rId8"/>
          <a:stretch>
            <a:fillRect/>
          </a:stretch>
        </p:blipFill>
        <p:spPr>
          <a:xfrm>
            <a:off x="762000" y="1371600"/>
            <a:ext cx="4876800" cy="3657600"/>
          </a:xfrm>
          <a:prstGeom prst="rect">
            <a:avLst/>
          </a:prstGeom>
          <a:noFill/>
        </p:spPr>
      </p:pic>
      <p:pic>
        <p:nvPicPr>
          <p:cNvPr id="6" name="Resim 5"/>
          <p:cNvPicPr>
            <a:picLocks noChangeAspect="1"/>
          </p:cNvPicPr>
          <p:nvPr/>
        </p:nvPicPr>
        <p:blipFill rotWithShape="1">
          <a:blip r:embed="rId9"/>
          <a:srcRect l="-1483" r="28297"/>
          <a:stretch/>
        </p:blipFill>
        <p:spPr>
          <a:xfrm>
            <a:off x="5920740" y="457200"/>
            <a:ext cx="2255520" cy="2971800"/>
          </a:xfrm>
          <a:prstGeom prst="rect">
            <a:avLst/>
          </a:prstGeom>
        </p:spPr>
      </p:pic>
      <p:pic>
        <p:nvPicPr>
          <p:cNvPr id="7" name="Resim 6"/>
          <p:cNvPicPr>
            <a:picLocks noChangeAspect="1"/>
          </p:cNvPicPr>
          <p:nvPr/>
        </p:nvPicPr>
        <p:blipFill rotWithShape="1">
          <a:blip r:embed="rId10"/>
          <a:srcRect l="749" r="33642"/>
          <a:stretch/>
        </p:blipFill>
        <p:spPr>
          <a:xfrm>
            <a:off x="5920740" y="3613480"/>
            <a:ext cx="2255520" cy="2831440"/>
          </a:xfrm>
          <a:prstGeom prst="rect">
            <a:avLst/>
          </a:prstGeom>
        </p:spPr>
      </p:pic>
    </p:spTree>
    <p:extLst>
      <p:ext uri="{BB962C8B-B14F-4D97-AF65-F5344CB8AC3E}">
        <p14:creationId xmlns:p14="http://schemas.microsoft.com/office/powerpoint/2010/main" val="1283390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481482061"/>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6019800" cy="523220"/>
          </a:xfrm>
          <a:prstGeom prst="rect">
            <a:avLst/>
          </a:prstGeom>
          <a:noFill/>
        </p:spPr>
        <p:txBody>
          <a:bodyPr wrap="square" rtlCol="0">
            <a:spAutoFit/>
          </a:bodyPr>
          <a:lstStyle/>
          <a:p>
            <a:pPr algn="ctr"/>
            <a:r>
              <a:rPr lang="tr-TR" sz="2800" b="1" dirty="0">
                <a:solidFill>
                  <a:schemeClr val="bg1"/>
                </a:solidFill>
              </a:rPr>
              <a:t>Legal </a:t>
            </a:r>
            <a:r>
              <a:rPr lang="tr-TR" sz="2800" b="1" dirty="0" err="1">
                <a:solidFill>
                  <a:schemeClr val="bg1"/>
                </a:solidFill>
              </a:rPr>
              <a:t>and</a:t>
            </a:r>
            <a:r>
              <a:rPr lang="tr-TR" sz="2800" b="1" dirty="0">
                <a:solidFill>
                  <a:schemeClr val="bg1"/>
                </a:solidFill>
              </a:rPr>
              <a:t> </a:t>
            </a:r>
            <a:r>
              <a:rPr lang="tr-TR" sz="2800" b="1" dirty="0" err="1">
                <a:solidFill>
                  <a:schemeClr val="bg1"/>
                </a:solidFill>
              </a:rPr>
              <a:t>Policy</a:t>
            </a:r>
            <a:r>
              <a:rPr lang="tr-TR" sz="2800" b="1" dirty="0">
                <a:solidFill>
                  <a:schemeClr val="bg1"/>
                </a:solidFill>
              </a:rPr>
              <a:t> Framework</a:t>
            </a:r>
            <a:endParaRPr lang="en-US" sz="2800" b="1" dirty="0">
              <a:solidFill>
                <a:schemeClr val="bg1"/>
              </a:solidFill>
            </a:endParaRPr>
          </a:p>
        </p:txBody>
      </p:sp>
    </p:spTree>
    <p:extLst>
      <p:ext uri="{BB962C8B-B14F-4D97-AF65-F5344CB8AC3E}">
        <p14:creationId xmlns:p14="http://schemas.microsoft.com/office/powerpoint/2010/main" val="2551332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957108200"/>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601633" cy="523220"/>
          </a:xfrm>
          <a:prstGeom prst="rect">
            <a:avLst/>
          </a:prstGeom>
          <a:noFill/>
        </p:spPr>
        <p:txBody>
          <a:bodyPr wrap="none" rtlCol="0">
            <a:spAutoFit/>
          </a:bodyPr>
          <a:lstStyle/>
          <a:p>
            <a:r>
              <a:rPr lang="en-US" sz="2800" b="1" dirty="0">
                <a:solidFill>
                  <a:schemeClr val="bg1"/>
                </a:solidFill>
              </a:rPr>
              <a:t>Legislation and National Policies on Older Persons</a:t>
            </a:r>
          </a:p>
        </p:txBody>
      </p:sp>
    </p:spTree>
    <p:extLst>
      <p:ext uri="{BB962C8B-B14F-4D97-AF65-F5344CB8AC3E}">
        <p14:creationId xmlns:p14="http://schemas.microsoft.com/office/powerpoint/2010/main" val="207035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265288650"/>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601633" cy="523220"/>
          </a:xfrm>
          <a:prstGeom prst="rect">
            <a:avLst/>
          </a:prstGeom>
          <a:noFill/>
        </p:spPr>
        <p:txBody>
          <a:bodyPr wrap="none" rtlCol="0">
            <a:spAutoFit/>
          </a:bodyPr>
          <a:lstStyle/>
          <a:p>
            <a:r>
              <a:rPr lang="en-US" sz="2800" b="1" dirty="0">
                <a:solidFill>
                  <a:schemeClr val="bg1"/>
                </a:solidFill>
              </a:rPr>
              <a:t>Legislation and National Policies on Older Persons</a:t>
            </a:r>
          </a:p>
        </p:txBody>
      </p:sp>
    </p:spTree>
    <p:extLst>
      <p:ext uri="{BB962C8B-B14F-4D97-AF65-F5344CB8AC3E}">
        <p14:creationId xmlns:p14="http://schemas.microsoft.com/office/powerpoint/2010/main" val="394875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848681981"/>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601633" cy="523220"/>
          </a:xfrm>
          <a:prstGeom prst="rect">
            <a:avLst/>
          </a:prstGeom>
          <a:noFill/>
        </p:spPr>
        <p:txBody>
          <a:bodyPr wrap="none" rtlCol="0">
            <a:spAutoFit/>
          </a:bodyPr>
          <a:lstStyle/>
          <a:p>
            <a:r>
              <a:rPr lang="en-US" sz="2800" b="1" dirty="0">
                <a:solidFill>
                  <a:schemeClr val="bg1"/>
                </a:solidFill>
              </a:rPr>
              <a:t>Legislation and National Policies on Older Persons</a:t>
            </a:r>
          </a:p>
        </p:txBody>
      </p:sp>
    </p:spTree>
    <p:extLst>
      <p:ext uri="{BB962C8B-B14F-4D97-AF65-F5344CB8AC3E}">
        <p14:creationId xmlns:p14="http://schemas.microsoft.com/office/powerpoint/2010/main" val="575836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688157743"/>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4400" y="457200"/>
            <a:ext cx="7543800" cy="523220"/>
          </a:xfrm>
          <a:prstGeom prst="rect">
            <a:avLst/>
          </a:prstGeom>
          <a:noFill/>
        </p:spPr>
        <p:txBody>
          <a:bodyPr wrap="square" rtlCol="0">
            <a:spAutoFit/>
          </a:bodyPr>
          <a:lstStyle/>
          <a:p>
            <a:pPr algn="ctr"/>
            <a:r>
              <a:rPr lang="en-US" sz="2800" b="1" dirty="0">
                <a:solidFill>
                  <a:schemeClr val="bg1"/>
                </a:solidFill>
              </a:rPr>
              <a:t>Older Persons and Development</a:t>
            </a:r>
          </a:p>
        </p:txBody>
      </p:sp>
    </p:spTree>
    <p:extLst>
      <p:ext uri="{BB962C8B-B14F-4D97-AF65-F5344CB8AC3E}">
        <p14:creationId xmlns:p14="http://schemas.microsoft.com/office/powerpoint/2010/main" val="195341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4" dur="1000"/>
                                        <p:tgtEl>
                                          <p:spTgt spid="11">
                                            <p:graphicEl>
                                              <a:dgm id="{C43EB61A-2E04-409F-8F87-79F190ED3CE0}"/>
                                            </p:graphicEl>
                                          </p:spTgt>
                                        </p:tgtEl>
                                      </p:cBhvr>
                                    </p:animEffect>
                                    <p:anim calcmode="lin" valueType="num">
                                      <p:cBhvr>
                                        <p:cTn id="15"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9" dur="1000"/>
                                        <p:tgtEl>
                                          <p:spTgt spid="11">
                                            <p:graphicEl>
                                              <a:dgm id="{2572025E-E8B8-4F94-94D0-DC22D7F7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theme/theme1.xml><?xml version="1.0" encoding="utf-8"?>
<a:theme xmlns:a="http://schemas.openxmlformats.org/drawingml/2006/main" name="Animated_picture_list_with_color_text_tab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0902D99-6D34-4974-BE6D-CA732313B1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1866</Words>
  <Application>Microsoft Office PowerPoint</Application>
  <PresentationFormat>Ekran Gösterisi (4:3)</PresentationFormat>
  <Paragraphs>194</Paragraphs>
  <Slides>22</Slides>
  <Notes>22</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22</vt:i4>
      </vt:variant>
    </vt:vector>
  </HeadingPairs>
  <TitlesOfParts>
    <vt:vector size="26" baseType="lpstr">
      <vt:lpstr>Arial</vt:lpstr>
      <vt:lpstr>Calibri</vt:lpstr>
      <vt:lpstr>Corbel</vt:lpstr>
      <vt:lpstr>Animated_picture_list_with_color_text_tabs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2017-02-03T03:06:56Z</dcterms:created>
  <dcterms:modified xsi:type="dcterms:W3CDTF">2018-07-19T12:09:25Z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TC020116629991</vt:lpwstr>
  </property>
</Properties>
</file>